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487" r:id="rId4"/>
    <p:sldId id="261" r:id="rId5"/>
    <p:sldId id="488" r:id="rId6"/>
    <p:sldId id="298" r:id="rId7"/>
    <p:sldId id="309" r:id="rId8"/>
    <p:sldId id="310" r:id="rId9"/>
    <p:sldId id="265" r:id="rId10"/>
    <p:sldId id="432" r:id="rId11"/>
    <p:sldId id="433" r:id="rId12"/>
    <p:sldId id="434" r:id="rId13"/>
    <p:sldId id="489" r:id="rId14"/>
    <p:sldId id="420" r:id="rId15"/>
    <p:sldId id="277" r:id="rId16"/>
    <p:sldId id="279" r:id="rId17"/>
    <p:sldId id="281" r:id="rId18"/>
    <p:sldId id="282" r:id="rId19"/>
    <p:sldId id="458" r:id="rId20"/>
    <p:sldId id="446" r:id="rId21"/>
    <p:sldId id="330" r:id="rId22"/>
    <p:sldId id="447" r:id="rId23"/>
    <p:sldId id="448" r:id="rId24"/>
    <p:sldId id="450" r:id="rId25"/>
    <p:sldId id="452" r:id="rId26"/>
    <p:sldId id="428" r:id="rId27"/>
    <p:sldId id="459" r:id="rId28"/>
    <p:sldId id="460" r:id="rId29"/>
    <p:sldId id="441" r:id="rId30"/>
    <p:sldId id="445" r:id="rId31"/>
    <p:sldId id="449" r:id="rId32"/>
    <p:sldId id="464" r:id="rId33"/>
    <p:sldId id="465" r:id="rId34"/>
    <p:sldId id="462" r:id="rId35"/>
    <p:sldId id="463" r:id="rId36"/>
    <p:sldId id="466" r:id="rId37"/>
    <p:sldId id="468" r:id="rId38"/>
    <p:sldId id="467" r:id="rId39"/>
    <p:sldId id="469" r:id="rId40"/>
    <p:sldId id="471" r:id="rId41"/>
    <p:sldId id="475" r:id="rId42"/>
    <p:sldId id="472" r:id="rId43"/>
    <p:sldId id="263" r:id="rId44"/>
    <p:sldId id="267" r:id="rId45"/>
    <p:sldId id="274" r:id="rId46"/>
    <p:sldId id="259" r:id="rId47"/>
    <p:sldId id="307" r:id="rId48"/>
    <p:sldId id="289" r:id="rId49"/>
    <p:sldId id="480" r:id="rId50"/>
    <p:sldId id="286" r:id="rId51"/>
    <p:sldId id="490" r:id="rId52"/>
    <p:sldId id="474" r:id="rId53"/>
    <p:sldId id="477" r:id="rId54"/>
    <p:sldId id="476" r:id="rId55"/>
    <p:sldId id="485" r:id="rId56"/>
    <p:sldId id="481" r:id="rId57"/>
    <p:sldId id="486" r:id="rId58"/>
    <p:sldId id="482" r:id="rId59"/>
    <p:sldId id="483" r:id="rId60"/>
    <p:sldId id="484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8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2047-300A-420A-BA73-5FD846F8F84D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4575-9C1D-4C41-A70E-AC9DB9A9DF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85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2047-300A-420A-BA73-5FD846F8F84D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4575-9C1D-4C41-A70E-AC9DB9A9DF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36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2047-300A-420A-BA73-5FD846F8F84D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4575-9C1D-4C41-A70E-AC9DB9A9DF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86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5832"/>
          </a:xfrm>
        </p:spPr>
        <p:txBody>
          <a:bodyPr>
            <a:normAutofit/>
          </a:bodyPr>
          <a:lstStyle>
            <a:lvl1pPr>
              <a:defRPr sz="3200" b="1"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7223"/>
            <a:ext cx="7886700" cy="4819740"/>
          </a:xfrm>
        </p:spPr>
        <p:txBody>
          <a:bodyPr/>
          <a:lstStyle>
            <a:lvl1pPr>
              <a:defRPr sz="2400">
                <a:latin typeface="+mn-lt"/>
                <a:cs typeface="Calibri Light" panose="020F0302020204030204" pitchFamily="34" charset="0"/>
              </a:defRPr>
            </a:lvl1pPr>
            <a:lvl2pPr>
              <a:defRPr sz="2200">
                <a:latin typeface="+mn-lt"/>
                <a:cs typeface="Calibri Light" panose="020F0302020204030204" pitchFamily="34" charset="0"/>
              </a:defRPr>
            </a:lvl2pPr>
            <a:lvl3pPr>
              <a:defRPr>
                <a:latin typeface="+mn-lt"/>
                <a:cs typeface="Calibri Light" panose="020F0302020204030204" pitchFamily="34" charset="0"/>
              </a:defRPr>
            </a:lvl3pPr>
            <a:lvl4pPr>
              <a:defRPr>
                <a:latin typeface="+mn-lt"/>
                <a:cs typeface="Calibri Light" panose="020F0302020204030204" pitchFamily="34" charset="0"/>
              </a:defRPr>
            </a:lvl4pPr>
            <a:lvl5pPr>
              <a:defRPr>
                <a:latin typeface="+mn-lt"/>
                <a:cs typeface="Calibri Light" panose="020F030202020403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2047-300A-420A-BA73-5FD846F8F84D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4575-9C1D-4C41-A70E-AC9DB9A9DF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78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2047-300A-420A-BA73-5FD846F8F84D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4575-9C1D-4C41-A70E-AC9DB9A9DF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83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2047-300A-420A-BA73-5FD846F8F84D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4575-9C1D-4C41-A70E-AC9DB9A9DF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43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2047-300A-420A-BA73-5FD846F8F84D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4575-9C1D-4C41-A70E-AC9DB9A9DF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538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2047-300A-420A-BA73-5FD846F8F84D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4575-9C1D-4C41-A70E-AC9DB9A9DF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1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2047-300A-420A-BA73-5FD846F8F84D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4575-9C1D-4C41-A70E-AC9DB9A9DF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49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2047-300A-420A-BA73-5FD846F8F84D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4575-9C1D-4C41-A70E-AC9DB9A9DF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13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2047-300A-420A-BA73-5FD846F8F84D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4575-9C1D-4C41-A70E-AC9DB9A9DF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32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52047-300A-420A-BA73-5FD846F8F84D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94575-9C1D-4C41-A70E-AC9DB9A9DF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61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gif"/><Relationship Id="rId5" Type="http://schemas.openxmlformats.org/officeDocument/2006/relationships/image" Target="../media/image53.gif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122C54-C0BE-4852-85B3-E139043269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Moderní instrumentální metody kolem nás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56F2582-B072-4E34-A811-A2A348270F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Ing. Alena Zavadilová, Ph.D.</a:t>
            </a:r>
          </a:p>
        </p:txBody>
      </p:sp>
    </p:spTree>
    <p:extLst>
      <p:ext uri="{BB962C8B-B14F-4D97-AF65-F5344CB8AC3E}">
        <p14:creationId xmlns:p14="http://schemas.microsoft.com/office/powerpoint/2010/main" val="222204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E6FFD37-6981-40AD-A171-F87A22DE91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TRLFS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423E366-5E56-4B4A-A3B7-AF8724CB07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Časově rozlišená spektrometrie laserem indukované fluorescence (</a:t>
            </a:r>
            <a:r>
              <a:rPr lang="cs-CZ" altLang="cs-CZ" dirty="0" err="1"/>
              <a:t>Time-Resolved</a:t>
            </a:r>
            <a:r>
              <a:rPr lang="cs-CZ" altLang="cs-CZ" dirty="0"/>
              <a:t> Laser-</a:t>
            </a:r>
            <a:r>
              <a:rPr lang="cs-CZ" altLang="cs-CZ" dirty="0" err="1"/>
              <a:t>Induced</a:t>
            </a:r>
            <a:r>
              <a:rPr lang="cs-CZ" altLang="cs-CZ" dirty="0"/>
              <a:t> Fluorescence Spektrometry)</a:t>
            </a:r>
          </a:p>
          <a:p>
            <a:pPr eaLnBrk="1" hangingPunct="1"/>
            <a:r>
              <a:rPr lang="cs-CZ" altLang="cs-CZ" dirty="0"/>
              <a:t>Měření kapalných i pevných vzorků</a:t>
            </a:r>
          </a:p>
          <a:p>
            <a:pPr eaLnBrk="1" hangingPunct="1"/>
            <a:r>
              <a:rPr lang="cs-CZ" altLang="cs-CZ" dirty="0"/>
              <a:t>V reálném čase</a:t>
            </a:r>
          </a:p>
          <a:p>
            <a:pPr lvl="1"/>
            <a:r>
              <a:rPr lang="cs-CZ" altLang="cs-CZ" dirty="0"/>
              <a:t>Stanovení forem výskytu </a:t>
            </a:r>
          </a:p>
          <a:p>
            <a:pPr lvl="1"/>
            <a:r>
              <a:rPr lang="cs-CZ" altLang="cs-CZ" dirty="0"/>
              <a:t>Stanovení koncentrací</a:t>
            </a:r>
          </a:p>
          <a:p>
            <a:pPr lvl="1"/>
            <a:r>
              <a:rPr lang="cs-CZ" altLang="cs-CZ" dirty="0"/>
              <a:t>Studium dynamiky procesů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62E5D0E0-3346-4D0F-9DB6-9B6DBB697A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Princip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9AD9D16-A787-44FA-B1D0-73E62C07D4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00175"/>
            <a:ext cx="8229600" cy="5045075"/>
          </a:xfrm>
        </p:spPr>
        <p:txBody>
          <a:bodyPr/>
          <a:lstStyle/>
          <a:p>
            <a:pPr eaLnBrk="1" hangingPunct="1"/>
            <a:r>
              <a:rPr lang="cs-CZ" altLang="cs-CZ" sz="2200"/>
              <a:t>Molekula vykazující fluorescenci </a:t>
            </a:r>
          </a:p>
          <a:p>
            <a:pPr eaLnBrk="1" hangingPunct="1"/>
            <a:r>
              <a:rPr lang="cs-CZ" altLang="cs-CZ" sz="2200"/>
              <a:t>Složka absorbuje foton h</a:t>
            </a:r>
            <a:r>
              <a:rPr lang="el-GR" altLang="cs-CZ" sz="2200">
                <a:cs typeface="Times New Roman" panose="02020603050405020304" pitchFamily="18" charset="0"/>
              </a:rPr>
              <a:t>ν</a:t>
            </a:r>
            <a:r>
              <a:rPr lang="cs-CZ" altLang="cs-CZ" sz="2200">
                <a:cs typeface="Times New Roman" panose="02020603050405020304" pitchFamily="18" charset="0"/>
              </a:rPr>
              <a:t> </a:t>
            </a:r>
            <a:r>
              <a:rPr lang="el-GR" altLang="cs-CZ" sz="220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cs-CZ" altLang="cs-CZ" sz="2200">
                <a:cs typeface="Times New Roman" panose="02020603050405020304" pitchFamily="18" charset="0"/>
                <a:sym typeface="Symbol" panose="05050102010706020507" pitchFamily="18" charset="2"/>
              </a:rPr>
              <a:t> přejde do elektronicky excitovaného stavu</a:t>
            </a:r>
          </a:p>
          <a:p>
            <a:pPr eaLnBrk="1" hangingPunct="1"/>
            <a:r>
              <a:rPr lang="cs-CZ" altLang="cs-CZ" sz="2200">
                <a:cs typeface="Times New Roman" panose="02020603050405020304" pitchFamily="18" charset="0"/>
                <a:sym typeface="Symbol" panose="05050102010706020507" pitchFamily="18" charset="2"/>
              </a:rPr>
              <a:t>Následuje přechod do základního stavu</a:t>
            </a:r>
          </a:p>
          <a:p>
            <a:pPr lvl="1" eaLnBrk="1" hangingPunct="1"/>
            <a:r>
              <a:rPr lang="cs-CZ" altLang="cs-CZ" sz="1500">
                <a:cs typeface="Times New Roman" panose="02020603050405020304" pitchFamily="18" charset="0"/>
                <a:sym typeface="Symbol" panose="05050102010706020507" pitchFamily="18" charset="2"/>
              </a:rPr>
              <a:t>Nezářivé přechody (velmi rychlé) elektron přejde na nejnižší úroveň excitovaného stavu. Zpravidla přenos energie směrem k rozpouštědlu</a:t>
            </a:r>
          </a:p>
          <a:p>
            <a:pPr lvl="1" eaLnBrk="1" hangingPunct="1"/>
            <a:r>
              <a:rPr lang="cs-CZ" altLang="cs-CZ" sz="1500">
                <a:cs typeface="Times New Roman" panose="02020603050405020304" pitchFamily="18" charset="0"/>
                <a:sym typeface="Symbol" panose="05050102010706020507" pitchFamily="18" charset="2"/>
              </a:rPr>
              <a:t>Excitované složka (komplex)emituje foton </a:t>
            </a:r>
            <a:r>
              <a:rPr lang="cs-CZ" altLang="cs-CZ" sz="1500"/>
              <a:t>h</a:t>
            </a:r>
            <a:r>
              <a:rPr lang="el-GR" altLang="cs-CZ" sz="1500">
                <a:cs typeface="Times New Roman" panose="02020603050405020304" pitchFamily="18" charset="0"/>
              </a:rPr>
              <a:t>ν</a:t>
            </a:r>
            <a:r>
              <a:rPr lang="cs-CZ" altLang="cs-CZ" sz="1500">
                <a:cs typeface="Times New Roman" panose="02020603050405020304" pitchFamily="18" charset="0"/>
              </a:rPr>
              <a:t>´ a elektron se vrací do základního stavu</a:t>
            </a:r>
          </a:p>
          <a:p>
            <a:pPr lvl="1" eaLnBrk="1" hangingPunct="1"/>
            <a:r>
              <a:rPr lang="cs-CZ" altLang="cs-CZ" sz="1500">
                <a:cs typeface="Times New Roman" panose="02020603050405020304" pitchFamily="18" charset="0"/>
              </a:rPr>
              <a:t> </a:t>
            </a:r>
            <a:r>
              <a:rPr lang="cs-CZ" altLang="cs-CZ" sz="1500" b="1"/>
              <a:t>h</a:t>
            </a:r>
            <a:r>
              <a:rPr lang="el-GR" altLang="cs-CZ" sz="1500" b="1">
                <a:cs typeface="Times New Roman" panose="02020603050405020304" pitchFamily="18" charset="0"/>
              </a:rPr>
              <a:t>ν</a:t>
            </a:r>
            <a:r>
              <a:rPr lang="cs-CZ" altLang="cs-CZ" sz="1500" b="1">
                <a:cs typeface="Times New Roman" panose="02020603050405020304" pitchFamily="18" charset="0"/>
              </a:rPr>
              <a:t>´&lt; </a:t>
            </a:r>
            <a:r>
              <a:rPr lang="cs-CZ" altLang="cs-CZ" sz="1500" b="1"/>
              <a:t>h</a:t>
            </a:r>
            <a:r>
              <a:rPr lang="el-GR" altLang="cs-CZ" sz="1500" b="1">
                <a:cs typeface="Times New Roman" panose="02020603050405020304" pitchFamily="18" charset="0"/>
              </a:rPr>
              <a:t>ν</a:t>
            </a:r>
            <a:r>
              <a:rPr lang="cs-CZ" altLang="cs-CZ" sz="1500" b="1">
                <a:cs typeface="Times New Roman" panose="02020603050405020304" pitchFamily="18" charset="0"/>
              </a:rPr>
              <a:t> </a:t>
            </a:r>
            <a:r>
              <a:rPr lang="el-GR" altLang="cs-CZ" sz="150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cs-CZ" altLang="cs-CZ" sz="150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cs-CZ" sz="1500">
                <a:cs typeface="Arial" panose="020B0604020202020204" pitchFamily="34" charset="0"/>
                <a:sym typeface="Symbol" panose="05050102010706020507" pitchFamily="18" charset="2"/>
              </a:rPr>
              <a:t>λ</a:t>
            </a:r>
            <a:r>
              <a:rPr lang="cs-CZ" altLang="cs-CZ" sz="1500" baseline="-25000">
                <a:cs typeface="Arial" panose="020B0604020202020204" pitchFamily="34" charset="0"/>
                <a:sym typeface="Symbol" panose="05050102010706020507" pitchFamily="18" charset="2"/>
              </a:rPr>
              <a:t>abs </a:t>
            </a:r>
            <a:r>
              <a:rPr lang="cs-CZ" altLang="cs-CZ" sz="1500">
                <a:cs typeface="Arial" panose="020B0604020202020204" pitchFamily="34" charset="0"/>
                <a:sym typeface="Symbol" panose="05050102010706020507" pitchFamily="18" charset="2"/>
              </a:rPr>
              <a:t>&lt; </a:t>
            </a:r>
            <a:r>
              <a:rPr lang="el-GR" altLang="cs-CZ" sz="1500">
                <a:cs typeface="Arial" panose="020B0604020202020204" pitchFamily="34" charset="0"/>
                <a:sym typeface="Symbol" panose="05050102010706020507" pitchFamily="18" charset="2"/>
              </a:rPr>
              <a:t>λ</a:t>
            </a:r>
            <a:r>
              <a:rPr lang="cs-CZ" altLang="cs-CZ" sz="1500" baseline="-25000">
                <a:cs typeface="Arial" panose="020B0604020202020204" pitchFamily="34" charset="0"/>
                <a:sym typeface="Symbol" panose="05050102010706020507" pitchFamily="18" charset="2"/>
              </a:rPr>
              <a:t>em</a:t>
            </a:r>
            <a:r>
              <a:rPr lang="cs-CZ" altLang="cs-CZ" sz="150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el-GR" altLang="cs-CZ" sz="1500" b="1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lvl="1" eaLnBrk="1" hangingPunct="1"/>
            <a:endParaRPr lang="el-GR" altLang="cs-CZ" sz="1500" b="1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61444" name="Picture 5" descr="sp_3_AP_2">
            <a:extLst>
              <a:ext uri="{FF2B5EF4-FFF2-40B4-BE49-F238E27FC236}">
                <a16:creationId xmlns:a16="http://schemas.microsoft.com/office/drawing/2014/main" id="{C670E8CE-1CFD-483E-B178-E8CEAD484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4005263"/>
            <a:ext cx="3333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7A17DEF-4E0E-454C-9EC1-9DF138099F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258" y="4231391"/>
            <a:ext cx="4267342" cy="20867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4D5F179E-1E8F-46A7-BCA2-4F44E42BF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cs-CZ" altLang="cs-CZ" sz="2600" dirty="0"/>
              <a:t>TRLFS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C583506B-219F-4058-A51C-76052B5039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099574"/>
            <a:ext cx="7886700" cy="481974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dirty="0"/>
              <a:t>Vzorek ozařován laserovými impulsy zvolené vlnové délky </a:t>
            </a:r>
          </a:p>
          <a:p>
            <a:pPr eaLnBrk="1" hangingPunct="1"/>
            <a:r>
              <a:rPr lang="cs-CZ" altLang="cs-CZ" sz="2000" dirty="0"/>
              <a:t>Dochází k excitaci centrálního (těžkého) atomu dané </a:t>
            </a:r>
            <a:r>
              <a:rPr lang="cs-CZ" altLang="cs-CZ" sz="2000" dirty="0" err="1"/>
              <a:t>specie</a:t>
            </a:r>
            <a:r>
              <a:rPr lang="cs-CZ" altLang="cs-CZ" sz="2000" dirty="0"/>
              <a:t> </a:t>
            </a:r>
          </a:p>
          <a:p>
            <a:pPr eaLnBrk="1" hangingPunct="1"/>
            <a:r>
              <a:rPr lang="cs-CZ" altLang="cs-CZ" sz="2000" dirty="0"/>
              <a:t>Při </a:t>
            </a:r>
            <a:r>
              <a:rPr lang="cs-CZ" altLang="cs-CZ" sz="2000" dirty="0" err="1"/>
              <a:t>deexcitaci</a:t>
            </a:r>
            <a:r>
              <a:rPr lang="cs-CZ" altLang="cs-CZ" sz="2000" dirty="0"/>
              <a:t> jsou emitovány fotony záření, které je pro danou formu prvku specifické </a:t>
            </a:r>
          </a:p>
          <a:p>
            <a:pPr eaLnBrk="1" hangingPunct="1"/>
            <a:r>
              <a:rPr lang="cs-CZ" altLang="cs-CZ" sz="2000" dirty="0"/>
              <a:t>Vlnová délka fluorescenčního záření je dána rozdílem energií hladin, mezi nimiž dochází k radiačnímu přechodu </a:t>
            </a:r>
          </a:p>
          <a:p>
            <a:pPr eaLnBrk="1" hangingPunct="1"/>
            <a:r>
              <a:rPr lang="cs-CZ" altLang="cs-CZ" sz="2000" dirty="0"/>
              <a:t>Každé </a:t>
            </a:r>
            <a:r>
              <a:rPr lang="cs-CZ" altLang="cs-CZ" sz="2000" dirty="0" err="1"/>
              <a:t>specii</a:t>
            </a:r>
            <a:r>
              <a:rPr lang="cs-CZ" altLang="cs-CZ" sz="2000" dirty="0"/>
              <a:t> zároveň odpovídá určitá charakteristická doba života (doba za kterou intenzita záření poklesne na 1/e iniciální hodnoty)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7884A7B-87E5-4892-970C-61E8818C2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3778"/>
            <a:ext cx="3575814" cy="275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 descr="time">
            <a:extLst>
              <a:ext uri="{FF2B5EF4-FFF2-40B4-BE49-F238E27FC236}">
                <a16:creationId xmlns:a16="http://schemas.microsoft.com/office/drawing/2014/main" id="{0E8E17D0-F2B7-45E4-A63A-8F1635788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53503" y="3960715"/>
            <a:ext cx="4044682" cy="289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 descr="puls">
            <a:extLst>
              <a:ext uri="{FF2B5EF4-FFF2-40B4-BE49-F238E27FC236}">
                <a16:creationId xmlns:a16="http://schemas.microsoft.com/office/drawing/2014/main" id="{65DDC196-EB3F-490D-9C17-320FACD3B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0"/>
          <a:stretch/>
        </p:blipFill>
        <p:spPr bwMode="auto">
          <a:xfrm>
            <a:off x="5956230" y="3974607"/>
            <a:ext cx="3187770" cy="275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AA7257-8D77-4DF9-A7F6-856DBD3A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F4A513-9D12-4F3B-8331-01BDCB5E9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9698" name="Obrázek 12">
            <a:extLst>
              <a:ext uri="{FF2B5EF4-FFF2-40B4-BE49-F238E27FC236}">
                <a16:creationId xmlns:a16="http://schemas.microsoft.com/office/drawing/2014/main" id="{263FAF0D-5CE1-495D-A12D-C3A2F0C7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859" y="1437213"/>
            <a:ext cx="6275403" cy="438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482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48131" name="Picture 3" descr="PrechodyU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CCFECB"/>
              </a:clrFrom>
              <a:clrTo>
                <a:srgbClr val="CCFE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052513"/>
            <a:ext cx="6913562" cy="5168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7675FBA6-DBF1-4BC3-BB35-643E97500C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LIBS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169B0507-7DBB-4A1D-BC71-620E65428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cs-CZ" sz="2000" dirty="0"/>
              <a:t>Spektroskopie laserem buzeného plazmatu (Laser-</a:t>
            </a:r>
            <a:r>
              <a:rPr lang="cs-CZ" altLang="cs-CZ" sz="2000" dirty="0" err="1"/>
              <a:t>induced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breakdown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spectroscopy</a:t>
            </a:r>
            <a:r>
              <a:rPr lang="cs-CZ" altLang="cs-CZ" sz="2000" dirty="0"/>
              <a:t>)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Typ atomové emisní spektroskopie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Laserový impulsem je vytvořeno vysoce energetické plasma 10,000 K – 30,000 K, dochází k atomizaci a excitaci vzorku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Excitují se atomy a ionty a při jejich zpětné rekombinaci se uvolňuje elektromagnetické záření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Toto záření je snímáno a detekováno a výsledkem je pak emisní spektrum, ve kterém je možno pozorovat emisní čáry přítomných prvků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6EBF99A1-7FAB-41E7-AE16-8DE1AD662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Mechanismus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03D5BA62-379F-44B6-8BF9-2D3A0A722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4050" y="1010314"/>
            <a:ext cx="8638807" cy="426365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2000" dirty="0"/>
              <a:t>Absorpce záření látkou </a:t>
            </a:r>
          </a:p>
          <a:p>
            <a:pPr eaLnBrk="1" hangingPunct="1"/>
            <a:r>
              <a:rPr lang="cs-CZ" altLang="cs-CZ" sz="2000" dirty="0"/>
              <a:t>Absorbovaná energie je rychle konvertován na teplo, to vede k odpaření vzorku (ablace), když teplota dosáhne bodu varu materiálu. Odstranění pevných částic z povrchu vede k tvorbě par nad povrchem</a:t>
            </a:r>
          </a:p>
          <a:p>
            <a:pPr eaLnBrk="1" hangingPunct="1"/>
            <a:r>
              <a:rPr lang="cs-CZ" altLang="cs-CZ" sz="2000" dirty="0"/>
              <a:t>Laser dál ozařuje „páry“, Pára má tendenci kondenzovat do </a:t>
            </a:r>
            <a:r>
              <a:rPr lang="cs-CZ" altLang="cs-CZ" sz="2000" dirty="0" err="1"/>
              <a:t>submikrometrových</a:t>
            </a:r>
            <a:r>
              <a:rPr lang="cs-CZ" altLang="cs-CZ" sz="2000" dirty="0"/>
              <a:t> kapiček, to vede k absorpci a rozptylu laserového paprsku, a to vede k silnému ohřevu, ionizace a tvorbu plazmy.</a:t>
            </a:r>
          </a:p>
          <a:p>
            <a:pPr eaLnBrk="1" hangingPunct="1"/>
            <a:r>
              <a:rPr lang="cs-CZ" altLang="cs-CZ" sz="2000" dirty="0"/>
              <a:t>Vysoká elektronová teplota plazmatu vyžaduje použití časově rozlišené spektroskopie. V průběhu počátečních stádiích, hustota elektronu je zvláště vysoká a ve spektrech se vyznačuje nespecifické emise kontinua v důsledku interakce ion-elektronů iont-iont (rekombinace a brzdné záření).  </a:t>
            </a:r>
          </a:p>
          <a:p>
            <a:pPr eaLnBrk="1" hangingPunct="1"/>
            <a:r>
              <a:rPr lang="cs-CZ" altLang="cs-CZ" sz="2000" dirty="0"/>
              <a:t>Dynamický vývoj plazmového vzorku se pak vyznačuje rychlou expanzí a následným ochlazením. Přibližně </a:t>
            </a:r>
            <a:r>
              <a:rPr lang="cs-CZ" altLang="cs-CZ" sz="2000" dirty="0" err="1"/>
              <a:t>us</a:t>
            </a:r>
            <a:r>
              <a:rPr lang="cs-CZ" altLang="cs-CZ" sz="2000" dirty="0"/>
              <a:t> po ablačního pulzu, může být detekována emise (</a:t>
            </a:r>
            <a:r>
              <a:rPr lang="cs-CZ" altLang="cs-CZ" sz="2000" dirty="0" err="1"/>
              <a:t>uzké</a:t>
            </a:r>
            <a:r>
              <a:rPr lang="cs-CZ" altLang="cs-CZ" sz="2000" dirty="0"/>
              <a:t> čáry).</a:t>
            </a:r>
          </a:p>
        </p:txBody>
      </p:sp>
      <p:pic>
        <p:nvPicPr>
          <p:cNvPr id="98308" name="Picture 6" descr="LIBS process">
            <a:extLst>
              <a:ext uri="{FF2B5EF4-FFF2-40B4-BE49-F238E27FC236}">
                <a16:creationId xmlns:a16="http://schemas.microsoft.com/office/drawing/2014/main" id="{279E0AF1-5451-44B4-A401-439A3C4B0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5013325"/>
            <a:ext cx="6948487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5" descr="LIBS2">
            <a:extLst>
              <a:ext uri="{FF2B5EF4-FFF2-40B4-BE49-F238E27FC236}">
                <a16:creationId xmlns:a16="http://schemas.microsoft.com/office/drawing/2014/main" id="{654D5D83-7899-41EE-8712-186122F58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4000500"/>
            <a:ext cx="37623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7" descr="LIBS diagram">
            <a:extLst>
              <a:ext uri="{FF2B5EF4-FFF2-40B4-BE49-F238E27FC236}">
                <a16:creationId xmlns:a16="http://schemas.microsoft.com/office/drawing/2014/main" id="{70214857-FA5C-4C98-9A14-AA58617A2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7802562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5" descr="LIBS spectrum of DaG476">
            <a:extLst>
              <a:ext uri="{FF2B5EF4-FFF2-40B4-BE49-F238E27FC236}">
                <a16:creationId xmlns:a16="http://schemas.microsoft.com/office/drawing/2014/main" id="{5CE341F0-F6BB-4E59-8E68-538AB0B14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41529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7" descr="pictures of rock slabs with analysis spots">
            <a:extLst>
              <a:ext uri="{FF2B5EF4-FFF2-40B4-BE49-F238E27FC236}">
                <a16:creationId xmlns:a16="http://schemas.microsoft.com/office/drawing/2014/main" id="{E0D4206A-C16B-415D-A1CD-4C61D35F9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549275"/>
            <a:ext cx="32766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260648"/>
            <a:ext cx="8642350" cy="16456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 err="1"/>
              <a:t>Bronz</a:t>
            </a:r>
            <a:r>
              <a:rPr lang="en-GB" sz="1800" dirty="0"/>
              <a:t> </a:t>
            </a:r>
            <a:endParaRPr lang="cs-CZ" sz="1800" dirty="0"/>
          </a:p>
          <a:p>
            <a:r>
              <a:rPr lang="en-GB" sz="1800" dirty="0" err="1"/>
              <a:t>kovová</a:t>
            </a:r>
            <a:r>
              <a:rPr lang="en-GB" sz="1800" dirty="0"/>
              <a:t> </a:t>
            </a:r>
            <a:r>
              <a:rPr lang="en-GB" sz="1800" dirty="0" err="1"/>
              <a:t>slitina</a:t>
            </a:r>
            <a:r>
              <a:rPr lang="en-GB" sz="1800" dirty="0"/>
              <a:t> </a:t>
            </a:r>
            <a:r>
              <a:rPr lang="en-GB" sz="1800" dirty="0" err="1"/>
              <a:t>skládající</a:t>
            </a:r>
            <a:r>
              <a:rPr lang="en-GB" sz="1800" dirty="0"/>
              <a:t> se </a:t>
            </a:r>
            <a:r>
              <a:rPr lang="en-GB" sz="1800" dirty="0" err="1"/>
              <a:t>převážně</a:t>
            </a:r>
            <a:r>
              <a:rPr lang="en-GB" sz="1800" dirty="0"/>
              <a:t> z </a:t>
            </a:r>
            <a:r>
              <a:rPr lang="en-GB" sz="1800" dirty="0" err="1"/>
              <a:t>mědi</a:t>
            </a:r>
            <a:r>
              <a:rPr lang="en-GB" sz="1800" dirty="0"/>
              <a:t> (85-95%); </a:t>
            </a:r>
            <a:r>
              <a:rPr lang="en-GB" sz="1800" dirty="0" err="1"/>
              <a:t>běžně</a:t>
            </a:r>
            <a:r>
              <a:rPr lang="en-GB" sz="1800" dirty="0"/>
              <a:t> </a:t>
            </a:r>
            <a:r>
              <a:rPr lang="en-GB" sz="1800" dirty="0" err="1"/>
              <a:t>zbytek</a:t>
            </a:r>
            <a:r>
              <a:rPr lang="en-GB" sz="1800" dirty="0"/>
              <a:t> je </a:t>
            </a:r>
            <a:r>
              <a:rPr lang="en-GB" sz="1800" dirty="0" err="1"/>
              <a:t>cín</a:t>
            </a:r>
            <a:r>
              <a:rPr lang="en-GB" sz="1800" dirty="0"/>
              <a:t>, </a:t>
            </a:r>
            <a:r>
              <a:rPr lang="en-GB" sz="1800" dirty="0" err="1"/>
              <a:t>často</a:t>
            </a:r>
            <a:r>
              <a:rPr lang="cs-CZ" sz="1800" dirty="0"/>
              <a:t> </a:t>
            </a:r>
            <a:r>
              <a:rPr lang="en-GB" sz="1800" dirty="0"/>
              <a:t>s </a:t>
            </a:r>
            <a:r>
              <a:rPr lang="en-GB" sz="1800" dirty="0" err="1"/>
              <a:t>přídavkem</a:t>
            </a:r>
            <a:r>
              <a:rPr lang="en-GB" sz="1800" dirty="0"/>
              <a:t> </a:t>
            </a:r>
            <a:r>
              <a:rPr lang="en-GB" sz="1800" dirty="0" err="1"/>
              <a:t>dalších</a:t>
            </a:r>
            <a:r>
              <a:rPr lang="en-GB" sz="1800" dirty="0"/>
              <a:t> </a:t>
            </a:r>
            <a:r>
              <a:rPr lang="en-GB" sz="1800" dirty="0" err="1"/>
              <a:t>kovů</a:t>
            </a:r>
            <a:r>
              <a:rPr lang="en-GB" sz="1800" dirty="0"/>
              <a:t> (</a:t>
            </a:r>
            <a:r>
              <a:rPr lang="en-GB" sz="1800" dirty="0" err="1"/>
              <a:t>olovo</a:t>
            </a:r>
            <a:r>
              <a:rPr lang="en-GB" sz="1800" dirty="0"/>
              <a:t>, </a:t>
            </a:r>
            <a:r>
              <a:rPr lang="en-GB" sz="1800" dirty="0" err="1"/>
              <a:t>mangan</a:t>
            </a:r>
            <a:r>
              <a:rPr lang="en-GB" sz="1800" dirty="0"/>
              <a:t>, </a:t>
            </a:r>
            <a:r>
              <a:rPr lang="en-GB" sz="1800" dirty="0" err="1"/>
              <a:t>nikl</a:t>
            </a:r>
            <a:r>
              <a:rPr lang="en-GB" sz="1800" dirty="0"/>
              <a:t> </a:t>
            </a:r>
            <a:r>
              <a:rPr lang="en-GB" sz="1800" dirty="0" err="1"/>
              <a:t>nebo</a:t>
            </a:r>
            <a:r>
              <a:rPr lang="en-GB" sz="1800" dirty="0"/>
              <a:t> </a:t>
            </a:r>
            <a:r>
              <a:rPr lang="en-GB" sz="1800" dirty="0" err="1"/>
              <a:t>zinek</a:t>
            </a:r>
            <a:r>
              <a:rPr lang="en-GB" sz="1800" dirty="0"/>
              <a:t>) a </a:t>
            </a:r>
            <a:r>
              <a:rPr lang="en-GB" sz="1800" dirty="0" err="1"/>
              <a:t>někdy</a:t>
            </a:r>
            <a:r>
              <a:rPr lang="en-GB" sz="1800" dirty="0"/>
              <a:t> </a:t>
            </a:r>
            <a:r>
              <a:rPr lang="en-GB" sz="1800" dirty="0" err="1"/>
              <a:t>nekovů</a:t>
            </a:r>
            <a:r>
              <a:rPr lang="cs-CZ" sz="1800" dirty="0"/>
              <a:t> </a:t>
            </a:r>
            <a:r>
              <a:rPr lang="en-GB" sz="1800" dirty="0"/>
              <a:t>(</a:t>
            </a:r>
            <a:r>
              <a:rPr lang="en-GB" sz="1800" dirty="0" err="1"/>
              <a:t>arsen</a:t>
            </a:r>
            <a:r>
              <a:rPr lang="en-GB" sz="1800" dirty="0"/>
              <a:t>, </a:t>
            </a:r>
            <a:r>
              <a:rPr lang="en-GB" sz="1800" dirty="0" err="1"/>
              <a:t>fosfor</a:t>
            </a:r>
            <a:r>
              <a:rPr lang="en-GB" sz="1800" dirty="0"/>
              <a:t>, </a:t>
            </a:r>
            <a:r>
              <a:rPr lang="en-GB" sz="1800" dirty="0" err="1"/>
              <a:t>křemík</a:t>
            </a:r>
            <a:r>
              <a:rPr lang="en-GB" sz="1800" dirty="0"/>
              <a:t>) </a:t>
            </a:r>
            <a:r>
              <a:rPr lang="en-GB" sz="1800" dirty="0" err="1"/>
              <a:t>přítomné</a:t>
            </a:r>
            <a:r>
              <a:rPr lang="en-GB" sz="1800" dirty="0"/>
              <a:t> v </a:t>
            </a:r>
            <a:r>
              <a:rPr lang="en-GB" sz="1800" dirty="0" err="1"/>
              <a:t>malých</a:t>
            </a:r>
            <a:r>
              <a:rPr lang="en-GB" sz="1800" dirty="0"/>
              <a:t> </a:t>
            </a:r>
            <a:r>
              <a:rPr lang="en-GB" sz="1800" dirty="0" err="1"/>
              <a:t>množstvích</a:t>
            </a:r>
            <a:r>
              <a:rPr lang="cs-CZ" sz="1800" dirty="0"/>
              <a:t>.</a:t>
            </a:r>
          </a:p>
          <a:p>
            <a:r>
              <a:rPr lang="en-GB" sz="1800" dirty="0" err="1"/>
              <a:t>Během</a:t>
            </a:r>
            <a:r>
              <a:rPr lang="en-GB" sz="1800" dirty="0"/>
              <a:t> </a:t>
            </a:r>
            <a:r>
              <a:rPr lang="en-GB" sz="1800" dirty="0" err="1"/>
              <a:t>doby</a:t>
            </a:r>
            <a:r>
              <a:rPr lang="en-GB" sz="1800" dirty="0"/>
              <a:t> </a:t>
            </a:r>
            <a:r>
              <a:rPr lang="en-GB" sz="1800" dirty="0" err="1"/>
              <a:t>bronzové</a:t>
            </a:r>
            <a:r>
              <a:rPr lang="en-GB" sz="1800" dirty="0"/>
              <a:t>, </a:t>
            </a:r>
            <a:r>
              <a:rPr lang="en-GB" sz="1800" dirty="0" err="1"/>
              <a:t>dvě</a:t>
            </a:r>
            <a:r>
              <a:rPr lang="en-GB" sz="1800" dirty="0"/>
              <a:t> </a:t>
            </a:r>
            <a:r>
              <a:rPr lang="en-GB" sz="1800" dirty="0" err="1"/>
              <a:t>odlišné</a:t>
            </a:r>
            <a:r>
              <a:rPr lang="en-GB" sz="1800" dirty="0"/>
              <a:t> </a:t>
            </a:r>
            <a:r>
              <a:rPr lang="en-GB" sz="1800" dirty="0" err="1"/>
              <a:t>formy</a:t>
            </a:r>
            <a:r>
              <a:rPr lang="cs-CZ" sz="1800" dirty="0"/>
              <a:t> </a:t>
            </a:r>
            <a:r>
              <a:rPr lang="en-GB" sz="1800" dirty="0" err="1"/>
              <a:t>bronz</a:t>
            </a:r>
            <a:r>
              <a:rPr lang="cs-CZ" sz="1800" dirty="0"/>
              <a:t>u </a:t>
            </a:r>
          </a:p>
          <a:p>
            <a:pPr lvl="1"/>
            <a:r>
              <a:rPr lang="en-GB" sz="1800" dirty="0"/>
              <a:t>„</a:t>
            </a:r>
            <a:r>
              <a:rPr lang="en-GB" sz="1800" dirty="0" err="1"/>
              <a:t>klasický</a:t>
            </a:r>
            <a:r>
              <a:rPr lang="en-GB" sz="1800" dirty="0"/>
              <a:t> </a:t>
            </a:r>
            <a:r>
              <a:rPr lang="en-GB" sz="1800" dirty="0" err="1"/>
              <a:t>bronz</a:t>
            </a:r>
            <a:r>
              <a:rPr lang="en-GB" sz="1800" dirty="0"/>
              <a:t>“ (</a:t>
            </a:r>
            <a:r>
              <a:rPr lang="en-GB" sz="1800" dirty="0" err="1"/>
              <a:t>obsahoval</a:t>
            </a:r>
            <a:r>
              <a:rPr lang="en-GB" sz="1800" dirty="0"/>
              <a:t> </a:t>
            </a:r>
            <a:r>
              <a:rPr lang="en-GB" sz="1800" dirty="0" err="1"/>
              <a:t>asi</a:t>
            </a:r>
            <a:r>
              <a:rPr lang="en-GB" sz="1800" dirty="0"/>
              <a:t> 10% </a:t>
            </a:r>
            <a:r>
              <a:rPr lang="en-GB" sz="1800" dirty="0" err="1"/>
              <a:t>cínu</a:t>
            </a:r>
            <a:r>
              <a:rPr lang="en-GB" sz="1800" dirty="0"/>
              <a:t> </a:t>
            </a:r>
            <a:r>
              <a:rPr lang="cs-CZ" sz="1800" dirty="0"/>
              <a:t>- odlitky</a:t>
            </a:r>
            <a:r>
              <a:rPr lang="en-GB" sz="1800" dirty="0"/>
              <a:t>) </a:t>
            </a:r>
            <a:br>
              <a:rPr lang="cs-CZ" sz="1800" dirty="0"/>
            </a:br>
            <a:r>
              <a:rPr lang="en-GB" sz="1800" dirty="0"/>
              <a:t>„</a:t>
            </a:r>
            <a:r>
              <a:rPr lang="en-GB" sz="1800" dirty="0" err="1"/>
              <a:t>měkký</a:t>
            </a:r>
            <a:r>
              <a:rPr lang="en-GB" sz="1800" dirty="0"/>
              <a:t> </a:t>
            </a:r>
            <a:r>
              <a:rPr lang="en-GB" sz="1800" dirty="0" err="1"/>
              <a:t>bronz</a:t>
            </a:r>
            <a:r>
              <a:rPr lang="en-GB" sz="1800" dirty="0"/>
              <a:t>“ (</a:t>
            </a:r>
            <a:r>
              <a:rPr lang="en-GB" sz="1800" dirty="0" err="1"/>
              <a:t>asi</a:t>
            </a:r>
            <a:r>
              <a:rPr lang="en-GB" sz="1800" dirty="0"/>
              <a:t> 6% </a:t>
            </a:r>
            <a:r>
              <a:rPr lang="en-GB" sz="1800" dirty="0" err="1"/>
              <a:t>cínu</a:t>
            </a:r>
            <a:r>
              <a:rPr lang="en-GB" sz="1800" dirty="0"/>
              <a:t>, </a:t>
            </a:r>
            <a:r>
              <a:rPr lang="cs-CZ" sz="1800" dirty="0"/>
              <a:t>kován</a:t>
            </a:r>
            <a:r>
              <a:rPr lang="en-GB" sz="1800" dirty="0"/>
              <a:t> do </a:t>
            </a:r>
            <a:r>
              <a:rPr lang="en-GB" sz="1800" dirty="0" err="1"/>
              <a:t>plechů</a:t>
            </a:r>
            <a:r>
              <a:rPr lang="en-GB" sz="1800" dirty="0"/>
              <a:t> z </a:t>
            </a:r>
            <a:r>
              <a:rPr lang="en-GB" sz="1800" dirty="0" err="1"/>
              <a:t>ingotů</a:t>
            </a:r>
            <a:r>
              <a:rPr lang="en-GB" sz="1800" dirty="0"/>
              <a:t>).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848" y="3933056"/>
            <a:ext cx="7560840" cy="27114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9952" y="2943704"/>
            <a:ext cx="4820843" cy="324160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7921" y="2895618"/>
            <a:ext cx="42484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700" dirty="0"/>
              <a:t>k</a:t>
            </a:r>
            <a:r>
              <a:rPr lang="fr-FR" sz="1700" dirty="0"/>
              <a:t>oncentra</a:t>
            </a:r>
            <a:r>
              <a:rPr lang="cs-CZ" sz="1700" dirty="0" err="1"/>
              <a:t>ce</a:t>
            </a:r>
            <a:r>
              <a:rPr lang="fr-FR" sz="1700" dirty="0"/>
              <a:t> </a:t>
            </a:r>
            <a:r>
              <a:rPr lang="cs-CZ" sz="1700" dirty="0"/>
              <a:t> </a:t>
            </a:r>
            <a:r>
              <a:rPr lang="fr-FR" sz="1700" dirty="0"/>
              <a:t>% Sn </a:t>
            </a:r>
            <a:r>
              <a:rPr lang="cs-CZ" sz="1700" dirty="0"/>
              <a:t>             </a:t>
            </a:r>
            <a:r>
              <a:rPr lang="fr-FR" sz="1700" dirty="0"/>
              <a:t>Pb </a:t>
            </a:r>
            <a:endParaRPr lang="cs-CZ" sz="1700" dirty="0"/>
          </a:p>
          <a:p>
            <a:r>
              <a:rPr lang="cs-CZ" sz="1700" dirty="0"/>
              <a:t>	         </a:t>
            </a:r>
            <a:r>
              <a:rPr lang="fr-FR" sz="1700" dirty="0"/>
              <a:t>18.3±4.8 </a:t>
            </a:r>
            <a:r>
              <a:rPr lang="cs-CZ" sz="1700" dirty="0"/>
              <a:t>   </a:t>
            </a:r>
            <a:r>
              <a:rPr lang="fr-FR" sz="1700" dirty="0"/>
              <a:t>47.2±10.9 </a:t>
            </a:r>
            <a:r>
              <a:rPr lang="cs-CZ" sz="1700" dirty="0"/>
              <a:t>		         </a:t>
            </a:r>
            <a:r>
              <a:rPr lang="fr-FR" sz="1700" dirty="0"/>
              <a:t>7.26±0.7</a:t>
            </a:r>
            <a:r>
              <a:rPr lang="cs-CZ" sz="1700" dirty="0"/>
              <a:t>  </a:t>
            </a:r>
            <a:r>
              <a:rPr lang="fr-FR" sz="1700" dirty="0"/>
              <a:t> </a:t>
            </a:r>
            <a:r>
              <a:rPr lang="cs-CZ" sz="1700" dirty="0"/>
              <a:t> </a:t>
            </a:r>
            <a:r>
              <a:rPr lang="fr-FR" sz="1700" dirty="0"/>
              <a:t>0.9±0.09 </a:t>
            </a:r>
            <a:endParaRPr lang="cs-CZ" sz="1700" dirty="0"/>
          </a:p>
          <a:p>
            <a:r>
              <a:rPr lang="cs-CZ" sz="1700" dirty="0"/>
              <a:t>	         </a:t>
            </a:r>
            <a:r>
              <a:rPr lang="fr-FR" sz="1700" dirty="0"/>
              <a:t>1.7±0.3 </a:t>
            </a:r>
            <a:r>
              <a:rPr lang="cs-CZ" sz="1700" dirty="0"/>
              <a:t>     </a:t>
            </a:r>
            <a:r>
              <a:rPr lang="fr-FR" sz="1700" dirty="0"/>
              <a:t>4.3±0.6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0179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CFFEE-BFF8-426C-87A7-FCBFADFF4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Představené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A4D2A5-29F1-4296-8D86-F8471B538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cs-CZ" altLang="cs-CZ" dirty="0"/>
              <a:t>Časově rozlišená spektrometrie laserem indukované fluorescence (</a:t>
            </a:r>
            <a:r>
              <a:rPr lang="cs-CZ" altLang="cs-CZ" dirty="0" err="1"/>
              <a:t>Time-Resolved</a:t>
            </a:r>
            <a:r>
              <a:rPr lang="cs-CZ" altLang="cs-CZ" dirty="0"/>
              <a:t> Laser-</a:t>
            </a:r>
            <a:r>
              <a:rPr lang="cs-CZ" altLang="cs-CZ" dirty="0" err="1"/>
              <a:t>Induced</a:t>
            </a:r>
            <a:r>
              <a:rPr lang="cs-CZ" altLang="cs-CZ" dirty="0"/>
              <a:t> Fluorescence Spektrometry) </a:t>
            </a:r>
          </a:p>
          <a:p>
            <a:pPr>
              <a:spcBef>
                <a:spcPts val="1800"/>
              </a:spcBef>
            </a:pPr>
            <a:r>
              <a:rPr lang="cs-CZ" altLang="cs-CZ" dirty="0"/>
              <a:t>Spektroskopie laserem buzeného plazmatu (Laser-</a:t>
            </a:r>
            <a:r>
              <a:rPr lang="cs-CZ" altLang="cs-CZ" dirty="0" err="1"/>
              <a:t>induced</a:t>
            </a:r>
            <a:r>
              <a:rPr lang="cs-CZ" altLang="cs-CZ" dirty="0"/>
              <a:t> </a:t>
            </a:r>
            <a:r>
              <a:rPr lang="cs-CZ" altLang="cs-CZ" dirty="0" err="1"/>
              <a:t>breakdown</a:t>
            </a:r>
            <a:r>
              <a:rPr lang="cs-CZ" altLang="cs-CZ" dirty="0"/>
              <a:t> </a:t>
            </a:r>
            <a:r>
              <a:rPr lang="cs-CZ" altLang="cs-CZ" dirty="0" err="1"/>
              <a:t>spectroscopy</a:t>
            </a:r>
            <a:r>
              <a:rPr lang="cs-CZ" altLang="cs-CZ" dirty="0"/>
              <a:t>) </a:t>
            </a:r>
          </a:p>
          <a:p>
            <a:pPr>
              <a:spcBef>
                <a:spcPts val="1800"/>
              </a:spcBef>
            </a:pPr>
            <a:r>
              <a:rPr lang="cs-CZ" altLang="cs-CZ" dirty="0" err="1"/>
              <a:t>Ramanova</a:t>
            </a:r>
            <a:r>
              <a:rPr lang="cs-CZ" altLang="cs-CZ" dirty="0"/>
              <a:t> spektroskopie</a:t>
            </a:r>
          </a:p>
          <a:p>
            <a:pPr>
              <a:spcBef>
                <a:spcPts val="1800"/>
              </a:spcBef>
            </a:pPr>
            <a:r>
              <a:rPr lang="cs-CZ" altLang="cs-CZ" dirty="0"/>
              <a:t>Magnetická rezonance</a:t>
            </a:r>
          </a:p>
          <a:p>
            <a:pPr>
              <a:spcBef>
                <a:spcPts val="1800"/>
              </a:spcBef>
            </a:pPr>
            <a:endParaRPr lang="cs-CZ" altLang="cs-CZ" dirty="0"/>
          </a:p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1138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lfresco-static-files.s3.amazonaws.com/alfresco_images/pharma/2020/02/12/ca230aad-8e9d-4713-a529-1252c0a3c78d/Fig4.jpg">
            <a:extLst>
              <a:ext uri="{FF2B5EF4-FFF2-40B4-BE49-F238E27FC236}">
                <a16:creationId xmlns:a16="http://schemas.microsoft.com/office/drawing/2014/main" id="{C9B6BCC8-30C4-4DFF-8F2F-7F24ECF8F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20D301D-EC08-4F8D-8892-CE4723EB176B}"/>
              </a:ext>
            </a:extLst>
          </p:cNvPr>
          <p:cNvSpPr txBox="1"/>
          <p:nvPr/>
        </p:nvSpPr>
        <p:spPr>
          <a:xfrm>
            <a:off x="116194" y="3581821"/>
            <a:ext cx="86691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mapovací sekvence 2300 x 1600 pixelů byla provedena s velikostí kroku 24 µm, což odpovídá povrchu analýzy více než 20 cm²</a:t>
            </a:r>
          </a:p>
          <a:p>
            <a:endParaRPr lang="cs-CZ" dirty="0"/>
          </a:p>
          <a:p>
            <a:r>
              <a:rPr lang="cs-CZ" dirty="0"/>
              <a:t>Příklad snímků získaných z </a:t>
            </a:r>
            <a:r>
              <a:rPr lang="cs-CZ" dirty="0" err="1"/>
              <a:t>speleotémové</a:t>
            </a:r>
            <a:r>
              <a:rPr lang="cs-CZ" dirty="0"/>
              <a:t> (jsou minerální ložiska vysrážené v podzemní přirozené dutiny ) sekce získané z galsko-římského dolu na měděnou rudu poblíž „</a:t>
            </a:r>
            <a:r>
              <a:rPr lang="cs-CZ" dirty="0" err="1"/>
              <a:t>Grotte</a:t>
            </a:r>
            <a:r>
              <a:rPr lang="cs-CZ" dirty="0"/>
              <a:t> </a:t>
            </a:r>
            <a:r>
              <a:rPr lang="cs-CZ" dirty="0" err="1"/>
              <a:t>Bleue</a:t>
            </a:r>
            <a:r>
              <a:rPr lang="cs-CZ" dirty="0"/>
              <a:t>“ v </a:t>
            </a:r>
            <a:r>
              <a:rPr lang="cs-CZ" dirty="0" err="1"/>
              <a:t>Aude</a:t>
            </a:r>
            <a:r>
              <a:rPr lang="cs-CZ" dirty="0"/>
              <a:t> ve Francii. Zobrazené snímky jsou (zleva doprava): optický snímek a zvýrazněné snímky kompozice pro hořčík (Mg), olovo (</a:t>
            </a:r>
            <a:r>
              <a:rPr lang="cs-CZ" dirty="0" err="1"/>
              <a:t>Pb</a:t>
            </a:r>
            <a:r>
              <a:rPr lang="cs-CZ" dirty="0"/>
              <a:t>) a měď (</a:t>
            </a:r>
            <a:r>
              <a:rPr lang="cs-CZ" dirty="0" err="1"/>
              <a:t>Cu</a:t>
            </a:r>
            <a:r>
              <a:rPr lang="cs-CZ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060793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DD29C-4890-4B86-9124-BEB0DE362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E45697-147B-4184-A2D8-3A21AC0ED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52" y="5041902"/>
            <a:ext cx="8389052" cy="1712605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Příklady elementárních snímků LIBS získaných v biomedicínské oblasti. </a:t>
            </a:r>
            <a:br>
              <a:rPr lang="cs-CZ" dirty="0"/>
            </a:br>
            <a:r>
              <a:rPr lang="cs-CZ" dirty="0"/>
              <a:t>a) </a:t>
            </a:r>
            <a:r>
              <a:rPr lang="cs-CZ" dirty="0" err="1"/>
              <a:t>Biodistribuce</a:t>
            </a:r>
            <a:r>
              <a:rPr lang="cs-CZ" dirty="0"/>
              <a:t> NP na bázi </a:t>
            </a:r>
            <a:r>
              <a:rPr lang="cs-CZ" dirty="0" err="1"/>
              <a:t>Gd</a:t>
            </a:r>
            <a:r>
              <a:rPr lang="cs-CZ" dirty="0"/>
              <a:t> v myších ledvinách 3 hodiny po jejich podání</a:t>
            </a:r>
            <a:br>
              <a:rPr lang="cs-CZ" dirty="0"/>
            </a:br>
            <a:r>
              <a:rPr lang="cs-CZ" dirty="0"/>
              <a:t>b) 3-rozměrné zobrazení </a:t>
            </a:r>
            <a:r>
              <a:rPr lang="cs-CZ" dirty="0" err="1"/>
              <a:t>Gd</a:t>
            </a:r>
            <a:r>
              <a:rPr lang="cs-CZ" dirty="0"/>
              <a:t>, Ca a Na v celé ledvinové škále</a:t>
            </a:r>
            <a:br>
              <a:rPr lang="cs-CZ" dirty="0"/>
            </a:br>
            <a:r>
              <a:rPr lang="cs-CZ" dirty="0"/>
              <a:t>c) Histopatologické a elementární snímky ukazující akumulaci Al v kožním granulomu </a:t>
            </a:r>
            <a:br>
              <a:rPr lang="cs-CZ" dirty="0"/>
            </a:br>
            <a:r>
              <a:rPr lang="cs-CZ" dirty="0"/>
              <a:t>d) CN snímek otisku prstu získaný pomocí optické </a:t>
            </a:r>
            <a:r>
              <a:rPr lang="cs-CZ" dirty="0" err="1"/>
              <a:t>katapultace</a:t>
            </a:r>
            <a:r>
              <a:rPr lang="cs-CZ" dirty="0"/>
              <a:t> LIBS</a:t>
            </a:r>
          </a:p>
        </p:txBody>
      </p:sp>
      <p:pic>
        <p:nvPicPr>
          <p:cNvPr id="15364" name="Picture 4" descr="Fig. 6">
            <a:extLst>
              <a:ext uri="{FF2B5EF4-FFF2-40B4-BE49-F238E27FC236}">
                <a16:creationId xmlns:a16="http://schemas.microsoft.com/office/drawing/2014/main" id="{042656B1-B941-491D-A0C1-C00AA9517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160" y="262701"/>
            <a:ext cx="680085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664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1F965E-A57C-4131-8A17-9B86CA49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59FEC2-4F26-46C8-B99E-3F03245E1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386" name="Picture 2" descr="LIBS Analysis">
            <a:extLst>
              <a:ext uri="{FF2B5EF4-FFF2-40B4-BE49-F238E27FC236}">
                <a16:creationId xmlns:a16="http://schemas.microsoft.com/office/drawing/2014/main" id="{57793A5B-2E54-41B3-9444-FCA3346BB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576263"/>
            <a:ext cx="85725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159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9B51C-8B52-4219-A59E-D3B22FFA7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449BEF-5A40-4C9A-B4BF-AA9ECAFF8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0" name="Picture 2" descr="LIBS In-line Grade Scanner for Ore Sorting - Eijkelkamp SonicSampDrill |  Sonic Drilling Solutions">
            <a:extLst>
              <a:ext uri="{FF2B5EF4-FFF2-40B4-BE49-F238E27FC236}">
                <a16:creationId xmlns:a16="http://schemas.microsoft.com/office/drawing/2014/main" id="{80AD02AE-AEBF-4764-876C-01E28E5E5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53463"/>
            <a:ext cx="4503378" cy="306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LIBS In-line Grade Scanner for Ore Sorting - Eijkelkamp SonicSampDrill |  Sonic Drilling Solutions">
            <a:extLst>
              <a:ext uri="{FF2B5EF4-FFF2-40B4-BE49-F238E27FC236}">
                <a16:creationId xmlns:a16="http://schemas.microsoft.com/office/drawing/2014/main" id="{C802545A-8224-402C-B0E1-8EDF4CC55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1145" y="365127"/>
            <a:ext cx="7505829" cy="422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432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err="1"/>
              <a:t>Ramanův</a:t>
            </a:r>
            <a:r>
              <a:rPr lang="cs-CZ" altLang="en-US" dirty="0"/>
              <a:t> jev</a:t>
            </a: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b="1" dirty="0"/>
              <a:t>Adolf Gustav Stephan Smekal – 1923 </a:t>
            </a:r>
            <a:r>
              <a:rPr lang="cs-CZ" altLang="en-US" dirty="0"/>
              <a:t>– předpověď jevu – modulace monochromatického záření vnitřními frekvencemi molekuly </a:t>
            </a:r>
          </a:p>
          <a:p>
            <a:pPr eaLnBrk="1" hangingPunct="1"/>
            <a:r>
              <a:rPr lang="cs-CZ" altLang="en-US" b="1" dirty="0"/>
              <a:t>Leonid </a:t>
            </a:r>
            <a:r>
              <a:rPr lang="cs-CZ" altLang="en-US" b="1" dirty="0" err="1"/>
              <a:t>Isaakovič</a:t>
            </a:r>
            <a:r>
              <a:rPr lang="cs-CZ" altLang="en-US" b="1" dirty="0"/>
              <a:t> </a:t>
            </a:r>
            <a:r>
              <a:rPr lang="cs-CZ" altLang="en-US" b="1" dirty="0" err="1"/>
              <a:t>Mandelštam</a:t>
            </a:r>
            <a:r>
              <a:rPr lang="cs-CZ" altLang="en-US" b="1" dirty="0"/>
              <a:t> </a:t>
            </a:r>
            <a:r>
              <a:rPr lang="cs-CZ" altLang="en-US" dirty="0"/>
              <a:t>a </a:t>
            </a:r>
            <a:r>
              <a:rPr lang="cs-CZ" altLang="en-US" b="1" dirty="0"/>
              <a:t>Grigorij </a:t>
            </a:r>
            <a:r>
              <a:rPr lang="cs-CZ" altLang="en-US" b="1" dirty="0" err="1"/>
              <a:t>Samuilovič</a:t>
            </a:r>
            <a:r>
              <a:rPr lang="cs-CZ" altLang="en-US" b="1" dirty="0"/>
              <a:t> </a:t>
            </a:r>
            <a:r>
              <a:rPr lang="cs-CZ" altLang="en-US" b="1" dirty="0" err="1"/>
              <a:t>Landsberg</a:t>
            </a:r>
            <a:r>
              <a:rPr lang="cs-CZ" altLang="en-US" b="1" dirty="0"/>
              <a:t> – </a:t>
            </a:r>
            <a:r>
              <a:rPr lang="cs-CZ" altLang="en-US" dirty="0"/>
              <a:t>podrobnější teorie a experimenty s rtuťovou výbojkou a krystalem </a:t>
            </a:r>
          </a:p>
          <a:p>
            <a:pPr eaLnBrk="1" hangingPunct="1"/>
            <a:r>
              <a:rPr lang="cs-CZ" altLang="en-US" dirty="0"/>
              <a:t> </a:t>
            </a:r>
            <a:r>
              <a:rPr lang="cs-CZ" altLang="en-US" b="1" dirty="0"/>
              <a:t>Georg </a:t>
            </a:r>
            <a:r>
              <a:rPr lang="cs-CZ" altLang="en-US" b="1" dirty="0" err="1"/>
              <a:t>Placzek</a:t>
            </a:r>
            <a:r>
              <a:rPr lang="cs-CZ" altLang="en-US" b="1" dirty="0"/>
              <a:t> </a:t>
            </a:r>
            <a:r>
              <a:rPr lang="cs-CZ" altLang="en-US" dirty="0"/>
              <a:t>– teorie </a:t>
            </a:r>
            <a:r>
              <a:rPr lang="cs-CZ" altLang="en-US" dirty="0" err="1"/>
              <a:t>Ramanova</a:t>
            </a:r>
            <a:r>
              <a:rPr lang="cs-CZ" altLang="en-US" dirty="0"/>
              <a:t> rozptylu</a:t>
            </a:r>
          </a:p>
          <a:p>
            <a:r>
              <a:rPr lang="cs-CZ" altLang="en-US" b="1" dirty="0" err="1"/>
              <a:t>Raman</a:t>
            </a:r>
            <a:r>
              <a:rPr lang="cs-CZ" altLang="en-US" dirty="0"/>
              <a:t> – Nobelova cena 1930</a:t>
            </a:r>
          </a:p>
          <a:p>
            <a:pPr eaLnBrk="1" hangingPunct="1"/>
            <a:endParaRPr lang="cs-CZ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68" y="243880"/>
            <a:ext cx="7886700" cy="905832"/>
          </a:xfrm>
        </p:spPr>
        <p:txBody>
          <a:bodyPr/>
          <a:lstStyle/>
          <a:p>
            <a:pPr eaLnBrk="1" hangingPunct="1"/>
            <a:r>
              <a:rPr lang="cs-CZ" altLang="en-US" dirty="0" err="1"/>
              <a:t>Ramanův</a:t>
            </a:r>
            <a:r>
              <a:rPr lang="cs-CZ" altLang="en-US" dirty="0"/>
              <a:t> rozptyl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569325" cy="5040312"/>
          </a:xfrm>
        </p:spPr>
        <p:txBody>
          <a:bodyPr/>
          <a:lstStyle/>
          <a:p>
            <a:pPr eaLnBrk="1" hangingPunct="1"/>
            <a:r>
              <a:rPr lang="cs-CZ" altLang="en-US" sz="1700"/>
              <a:t>Nepružný rozptyl optického záření (monochromatického) na částicích (atomy molekuly).</a:t>
            </a:r>
          </a:p>
          <a:p>
            <a:pPr eaLnBrk="1" hangingPunct="1"/>
            <a:r>
              <a:rPr lang="cs-CZ" altLang="en-US" sz="1700"/>
              <a:t>Frekvence rozptýleného záření je posunuta o hodnotu odpovídající některému kvantovému přechodu částice.</a:t>
            </a:r>
          </a:p>
          <a:p>
            <a:pPr eaLnBrk="1" hangingPunct="1"/>
            <a:r>
              <a:rPr lang="cs-CZ" altLang="en-US" sz="1700">
                <a:ea typeface="Arial Unicode MS" pitchFamily="34" charset="-128"/>
              </a:rPr>
              <a:t>h</a:t>
            </a:r>
            <a:r>
              <a:rPr lang="cs-CZ" altLang="en-US" sz="1700">
                <a:ea typeface="Arial Unicode MS" pitchFamily="34" charset="-128"/>
                <a:sym typeface="Symbol" panose="05050102010706020507" pitchFamily="18" charset="2"/>
              </a:rPr>
              <a:t></a:t>
            </a:r>
            <a:r>
              <a:rPr lang="cs-CZ" altLang="en-US" sz="1700" baseline="-25000">
                <a:ea typeface="Arial Unicode MS" pitchFamily="34" charset="-128"/>
                <a:sym typeface="Symbol" panose="05050102010706020507" pitchFamily="18" charset="2"/>
              </a:rPr>
              <a:t>i</a:t>
            </a:r>
            <a:r>
              <a:rPr lang="cs-CZ" altLang="en-US" sz="1700">
                <a:ea typeface="Arial Unicode MS" pitchFamily="34" charset="-128"/>
                <a:sym typeface="Symbol" panose="05050102010706020507" pitchFamily="18" charset="2"/>
              </a:rPr>
              <a:t> +E</a:t>
            </a:r>
            <a:r>
              <a:rPr lang="cs-CZ" altLang="en-US" sz="1700" baseline="-25000">
                <a:ea typeface="Arial Unicode MS" pitchFamily="34" charset="-128"/>
                <a:sym typeface="Symbol" panose="05050102010706020507" pitchFamily="18" charset="2"/>
              </a:rPr>
              <a:t>i</a:t>
            </a:r>
            <a:r>
              <a:rPr lang="cs-CZ" altLang="en-US" sz="1700">
                <a:ea typeface="Arial Unicode MS" pitchFamily="34" charset="-128"/>
                <a:sym typeface="Symbol" panose="05050102010706020507" pitchFamily="18" charset="2"/>
              </a:rPr>
              <a:t> = </a:t>
            </a:r>
            <a:r>
              <a:rPr lang="cs-CZ" altLang="en-US" sz="1700">
                <a:ea typeface="Arial Unicode MS" pitchFamily="34" charset="-128"/>
              </a:rPr>
              <a:t>h</a:t>
            </a:r>
            <a:r>
              <a:rPr lang="cs-CZ" altLang="en-US" sz="1700">
                <a:ea typeface="Arial Unicode MS" pitchFamily="34" charset="-128"/>
                <a:sym typeface="Symbol" panose="05050102010706020507" pitchFamily="18" charset="2"/>
              </a:rPr>
              <a:t></a:t>
            </a:r>
            <a:r>
              <a:rPr lang="cs-CZ" altLang="en-US" sz="1700" baseline="-25000">
                <a:ea typeface="Arial Unicode MS" pitchFamily="34" charset="-128"/>
                <a:sym typeface="Symbol" panose="05050102010706020507" pitchFamily="18" charset="2"/>
              </a:rPr>
              <a:t>f</a:t>
            </a:r>
            <a:r>
              <a:rPr lang="cs-CZ" altLang="en-US" sz="1700">
                <a:ea typeface="Arial Unicode MS" pitchFamily="34" charset="-128"/>
                <a:sym typeface="Symbol" panose="05050102010706020507" pitchFamily="18" charset="2"/>
              </a:rPr>
              <a:t> +E</a:t>
            </a:r>
            <a:r>
              <a:rPr lang="cs-CZ" altLang="en-US" sz="1700" baseline="-25000">
                <a:ea typeface="Arial Unicode MS" pitchFamily="34" charset="-128"/>
                <a:sym typeface="Symbol" panose="05050102010706020507" pitchFamily="18" charset="2"/>
              </a:rPr>
              <a:t>f</a:t>
            </a:r>
            <a:r>
              <a:rPr lang="cs-CZ" altLang="en-US" sz="1700">
                <a:ea typeface="Arial Unicode MS" pitchFamily="34" charset="-128"/>
                <a:sym typeface="Symbol" panose="05050102010706020507" pitchFamily="18" charset="2"/>
              </a:rPr>
              <a:t> , </a:t>
            </a:r>
            <a:r>
              <a:rPr lang="cs-CZ" altLang="en-US" sz="1700" baseline="-25000">
                <a:ea typeface="Arial Unicode MS" pitchFamily="34" charset="-128"/>
                <a:sym typeface="Symbol" panose="05050102010706020507" pitchFamily="18" charset="2"/>
              </a:rPr>
              <a:t>r</a:t>
            </a:r>
            <a:r>
              <a:rPr lang="cs-CZ" altLang="en-US" sz="1700">
                <a:ea typeface="Arial Unicode MS" pitchFamily="34" charset="-128"/>
                <a:sym typeface="Symbol" panose="05050102010706020507" pitchFamily="18" charset="2"/>
              </a:rPr>
              <a:t> = </a:t>
            </a:r>
            <a:r>
              <a:rPr lang="cs-CZ" altLang="en-US" sz="1700" baseline="-25000">
                <a:ea typeface="Arial Unicode MS" pitchFamily="34" charset="-128"/>
                <a:sym typeface="Symbol" panose="05050102010706020507" pitchFamily="18" charset="2"/>
              </a:rPr>
              <a:t>i</a:t>
            </a:r>
            <a:r>
              <a:rPr lang="cs-CZ" altLang="en-US" sz="1700">
                <a:ea typeface="Arial Unicode MS" pitchFamily="34" charset="-128"/>
                <a:sym typeface="Symbol" panose="05050102010706020507" pitchFamily="18" charset="2"/>
              </a:rPr>
              <a:t> - </a:t>
            </a:r>
            <a:r>
              <a:rPr lang="cs-CZ" altLang="en-US" sz="1700" baseline="-25000">
                <a:ea typeface="Arial Unicode MS" pitchFamily="34" charset="-128"/>
                <a:sym typeface="Symbol" panose="05050102010706020507" pitchFamily="18" charset="2"/>
              </a:rPr>
              <a:t>f</a:t>
            </a:r>
            <a:r>
              <a:rPr lang="cs-CZ" altLang="en-US" sz="1700">
                <a:ea typeface="Arial Unicode MS" pitchFamily="34" charset="-128"/>
                <a:sym typeface="Symbol" panose="05050102010706020507" pitchFamily="18" charset="2"/>
              </a:rPr>
              <a:t> = (E</a:t>
            </a:r>
            <a:r>
              <a:rPr lang="cs-CZ" altLang="en-US" sz="1700" baseline="-25000">
                <a:ea typeface="Arial Unicode MS" pitchFamily="34" charset="-128"/>
                <a:sym typeface="Symbol" panose="05050102010706020507" pitchFamily="18" charset="2"/>
              </a:rPr>
              <a:t>f</a:t>
            </a:r>
            <a:r>
              <a:rPr lang="cs-CZ" altLang="en-US" sz="1700">
                <a:ea typeface="Arial Unicode MS" pitchFamily="34" charset="-128"/>
                <a:sym typeface="Symbol" panose="05050102010706020507" pitchFamily="18" charset="2"/>
              </a:rPr>
              <a:t>-E</a:t>
            </a:r>
            <a:r>
              <a:rPr lang="cs-CZ" altLang="en-US" sz="1700" baseline="-25000">
                <a:ea typeface="Arial Unicode MS" pitchFamily="34" charset="-128"/>
                <a:sym typeface="Symbol" panose="05050102010706020507" pitchFamily="18" charset="2"/>
              </a:rPr>
              <a:t>i</a:t>
            </a:r>
            <a:r>
              <a:rPr lang="cs-CZ" altLang="en-US" sz="1700">
                <a:ea typeface="Arial Unicode MS" pitchFamily="34" charset="-128"/>
                <a:sym typeface="Symbol" panose="05050102010706020507" pitchFamily="18" charset="2"/>
              </a:rPr>
              <a:t>)/h</a:t>
            </a:r>
          </a:p>
          <a:p>
            <a:pPr eaLnBrk="1" hangingPunct="1"/>
            <a:r>
              <a:rPr lang="cs-CZ" altLang="en-US" sz="1700">
                <a:ea typeface="Arial Unicode MS" pitchFamily="34" charset="-128"/>
                <a:sym typeface="Symbol" panose="05050102010706020507" pitchFamily="18" charset="2"/>
              </a:rPr>
              <a:t>Pokud molekula přejde po srážce do vyššího stavu stokesův posuv</a:t>
            </a:r>
          </a:p>
          <a:p>
            <a:pPr eaLnBrk="1" hangingPunct="1"/>
            <a:r>
              <a:rPr lang="cs-CZ" altLang="en-US" sz="1700">
                <a:ea typeface="Arial Unicode MS" pitchFamily="34" charset="-128"/>
                <a:sym typeface="Symbol" panose="05050102010706020507" pitchFamily="18" charset="2"/>
              </a:rPr>
              <a:t>Pokud molekula přejde po srážce do nižšího stavu antistokesův posuv</a:t>
            </a:r>
          </a:p>
          <a:p>
            <a:r>
              <a:rPr lang="cs-CZ" altLang="en-US" sz="1700">
                <a:sym typeface="Symbol" panose="05050102010706020507" pitchFamily="18" charset="2"/>
              </a:rPr>
              <a:t>Pravděpodobnost Ramana roste se čtvrtou mocninou frekvence dopadajícího záření a má o tři řády menší pravděpodobnost než rozptyl Rayleighův </a:t>
            </a:r>
          </a:p>
        </p:txBody>
      </p:sp>
      <p:pic>
        <p:nvPicPr>
          <p:cNvPr id="8197" name="Picture 10" descr="spon_ram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68" y="3668694"/>
            <a:ext cx="23225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3.2. Raman spectroscopy">
            <a:extLst>
              <a:ext uri="{FF2B5EF4-FFF2-40B4-BE49-F238E27FC236}">
                <a16:creationId xmlns:a16="http://schemas.microsoft.com/office/drawing/2014/main" id="{7C125D80-E46B-4ADF-A14B-93E8EE5D6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2558" y="3668694"/>
            <a:ext cx="4947592" cy="318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02427"/>
            <a:ext cx="7886700" cy="905832"/>
          </a:xfrm>
        </p:spPr>
        <p:txBody>
          <a:bodyPr/>
          <a:lstStyle/>
          <a:p>
            <a:pPr eaLnBrk="1" hangingPunct="1"/>
            <a:r>
              <a:rPr lang="cs-CZ" altLang="en-US" dirty="0" err="1"/>
              <a:t>Ramanova</a:t>
            </a:r>
            <a:r>
              <a:rPr lang="cs-CZ" altLang="en-US" dirty="0"/>
              <a:t> spektroskopie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569325" cy="56165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en-US" sz="2000" dirty="0"/>
              <a:t>Při pozorování rozptýleného záření se kolem linie </a:t>
            </a:r>
            <a:r>
              <a:rPr lang="cs-CZ" altLang="en-US" sz="2000" b="1" dirty="0" err="1"/>
              <a:t>Rayleighova</a:t>
            </a:r>
            <a:r>
              <a:rPr lang="cs-CZ" altLang="en-US" sz="2000" b="1" dirty="0"/>
              <a:t> rozptylu </a:t>
            </a:r>
            <a:r>
              <a:rPr lang="cs-CZ" altLang="en-US" sz="2000" dirty="0"/>
              <a:t>(elastický rozptyl) objevují dvě symetricky rozložené </a:t>
            </a:r>
            <a:r>
              <a:rPr lang="cs-CZ" altLang="en-US" sz="2000" b="1" dirty="0"/>
              <a:t>linie</a:t>
            </a:r>
          </a:p>
          <a:p>
            <a:pPr lvl="1" eaLnBrk="1" hangingPunct="1"/>
            <a:r>
              <a:rPr lang="cs-CZ" altLang="en-US" sz="2000" dirty="0"/>
              <a:t>anti-</a:t>
            </a:r>
            <a:r>
              <a:rPr lang="cs-CZ" altLang="en-US" sz="2000" dirty="0" err="1"/>
              <a:t>Stokesovy</a:t>
            </a:r>
            <a:r>
              <a:rPr lang="cs-CZ" altLang="en-US" sz="2000" dirty="0"/>
              <a:t> čáry - vyšší frekvence</a:t>
            </a:r>
          </a:p>
          <a:p>
            <a:pPr lvl="1" eaLnBrk="1" hangingPunct="1"/>
            <a:r>
              <a:rPr lang="cs-CZ" altLang="en-US" sz="2000" dirty="0" err="1"/>
              <a:t>Stokesovy</a:t>
            </a:r>
            <a:r>
              <a:rPr lang="cs-CZ" altLang="en-US" sz="2000" dirty="0"/>
              <a:t> čáry - nižších frekvence </a:t>
            </a:r>
          </a:p>
          <a:p>
            <a:pPr eaLnBrk="1" hangingPunct="1"/>
            <a:r>
              <a:rPr lang="cs-CZ" altLang="en-US" sz="2000" dirty="0"/>
              <a:t>Při dopadu elektromagnetického záření na molekulu je většina záření elasticky rozptýlena (tzv. </a:t>
            </a:r>
            <a:r>
              <a:rPr lang="cs-CZ" altLang="en-US" sz="2000" dirty="0" err="1"/>
              <a:t>Rayleighův</a:t>
            </a:r>
            <a:r>
              <a:rPr lang="cs-CZ" altLang="en-US" sz="2000" dirty="0"/>
              <a:t> rozptyl) se stejnou energii a vlnovou délku jako záření dopadající. </a:t>
            </a:r>
          </a:p>
          <a:p>
            <a:pPr eaLnBrk="1" hangingPunct="1"/>
            <a:r>
              <a:rPr lang="cs-CZ" altLang="en-US" sz="2000" dirty="0"/>
              <a:t>Poskytuje informace o vibračních (a rotačních) pohybech </a:t>
            </a:r>
            <a:r>
              <a:rPr lang="cs-CZ" altLang="en-US" sz="2000" dirty="0" err="1"/>
              <a:t>polyatomických</a:t>
            </a:r>
            <a:r>
              <a:rPr lang="cs-CZ" altLang="en-US" sz="2000" dirty="0"/>
              <a:t> částic </a:t>
            </a:r>
          </a:p>
          <a:p>
            <a:pPr eaLnBrk="1" hangingPunct="1"/>
            <a:r>
              <a:rPr lang="cs-CZ" altLang="en-US" sz="2000" dirty="0"/>
              <a:t>Používá se při analýze pevných látek (krystalické i amorfní materiály, kovy, polovodiče, polymery atp.), kapalin (čisté látky, roztoky vodné i nevodné), plynů, dále též při analýze povrchů (např. sorbenty, elektrody, senzory) či při analýze biologických systémů (od biomolekul až po organismy). Od </a:t>
            </a:r>
            <a:r>
              <a:rPr lang="cs-CZ" altLang="en-US" sz="2000" dirty="0" err="1"/>
              <a:t>mediciny</a:t>
            </a:r>
            <a:r>
              <a:rPr lang="cs-CZ" altLang="en-US" sz="2000" dirty="0"/>
              <a:t> přes ekologii až ke kulturnímu dědictví…</a:t>
            </a:r>
          </a:p>
          <a:p>
            <a:r>
              <a:rPr lang="cs-CZ" altLang="en-US" sz="2000" dirty="0"/>
              <a:t>Podmínka pro </a:t>
            </a:r>
            <a:r>
              <a:rPr lang="cs-CZ" altLang="en-US" sz="2000" dirty="0" err="1"/>
              <a:t>Ramanovu</a:t>
            </a:r>
            <a:r>
              <a:rPr lang="cs-CZ" altLang="en-US" sz="2000" dirty="0"/>
              <a:t> spektrometrii je nenulová změna </a:t>
            </a:r>
            <a:r>
              <a:rPr lang="cs-CZ" altLang="en-US" sz="2000" b="1" dirty="0" err="1"/>
              <a:t>polarizovatelnosti</a:t>
            </a:r>
            <a:r>
              <a:rPr lang="cs-CZ" altLang="en-US" sz="2000" dirty="0"/>
              <a:t> </a:t>
            </a:r>
            <a:r>
              <a:rPr lang="en-US" altLang="en-US" sz="2000" dirty="0">
                <a:solidFill>
                  <a:srgbClr val="800000"/>
                </a:solidFill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</a:t>
            </a:r>
            <a:r>
              <a:rPr lang="cs-CZ" altLang="en-US" sz="2000" dirty="0">
                <a:solidFill>
                  <a:srgbClr val="800000"/>
                </a:solidFill>
                <a:ea typeface="Arial Unicode MS" pitchFamily="34" charset="-128"/>
                <a:sym typeface="Symbol" panose="05050102010706020507" pitchFamily="18" charset="2"/>
              </a:rPr>
              <a:t> </a:t>
            </a:r>
            <a:r>
              <a:rPr lang="cs-CZ" altLang="en-US" sz="2000" dirty="0"/>
              <a:t>pro daný přechod - </a:t>
            </a:r>
            <a:r>
              <a:rPr lang="cs-CZ" altLang="en-US" sz="2000" dirty="0" err="1"/>
              <a:t>polarizibilita</a:t>
            </a:r>
            <a:r>
              <a:rPr lang="cs-CZ" altLang="en-US" sz="2000" dirty="0"/>
              <a:t>, míra „obtížnosti“, s níž se vychylují negativní náboje elektrickým polem - změně energetické náročnosti vyvolání indukované změny </a:t>
            </a:r>
            <a:r>
              <a:rPr lang="cs-CZ" altLang="en-US" sz="2000" dirty="0" err="1"/>
              <a:t>diolmomentu</a:t>
            </a:r>
            <a:r>
              <a:rPr lang="cs-CZ" altLang="en-US" sz="2000" dirty="0"/>
              <a:t> elektrickým polem zvenčí. </a:t>
            </a:r>
          </a:p>
          <a:p>
            <a:pPr eaLnBrk="1" hangingPunct="1"/>
            <a:endParaRPr lang="cs-CZ" altLang="en-US" sz="2000" dirty="0"/>
          </a:p>
          <a:p>
            <a:pPr eaLnBrk="1" hangingPunct="1"/>
            <a:endParaRPr lang="cs-CZ" altLang="en-US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cs-CZ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179388" y="3357563"/>
            <a:ext cx="8569325" cy="2735262"/>
          </a:xfrm>
        </p:spPr>
        <p:txBody>
          <a:bodyPr/>
          <a:lstStyle/>
          <a:p>
            <a:endParaRPr lang="en-GB" altLang="cs-CZ"/>
          </a:p>
        </p:txBody>
      </p:sp>
      <p:pic>
        <p:nvPicPr>
          <p:cNvPr id="16388" name="Picture 4" descr="https://slideplayer.com/slide/3837254/13/images/38/Raman+Polarized+Spectra+of+CCl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4700" y="2970213"/>
            <a:ext cx="709930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http://www.chemgapedia.de/vsengine/media/vsc/de/ch/3/anc/ir_spek/schwspek/methoden/raman_spek/ir4_2_5/ccl4_m29bi01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188913"/>
            <a:ext cx="60864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65129-9D3B-473A-8D3B-C1EDFAB3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0AFAF1-70D2-4D4D-9A6B-E10D42613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9458" name="Picture 2" descr="What is Raman Spectroscopy? - HORIBA">
            <a:extLst>
              <a:ext uri="{FF2B5EF4-FFF2-40B4-BE49-F238E27FC236}">
                <a16:creationId xmlns:a16="http://schemas.microsoft.com/office/drawing/2014/main" id="{87FAE223-CD38-4688-98D3-4C5808820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08088"/>
            <a:ext cx="9144000" cy="444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337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webexhibits.org/pigments/i/intro/examine/ramanLearn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8"/>
          <a:stretch/>
        </p:blipFill>
        <p:spPr bwMode="auto">
          <a:xfrm>
            <a:off x="1292696" y="8558"/>
            <a:ext cx="7815808" cy="687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44261"/>
            <a:ext cx="8229600" cy="1143000"/>
          </a:xfrm>
        </p:spPr>
        <p:txBody>
          <a:bodyPr/>
          <a:lstStyle/>
          <a:p>
            <a:pPr algn="l"/>
            <a:r>
              <a:rPr lang="cs-CZ" sz="2400" dirty="0">
                <a:effectLst/>
              </a:rPr>
              <a:t>Černý anděl na </a:t>
            </a:r>
            <a:r>
              <a:rPr lang="cs-CZ" sz="2400" dirty="0" err="1">
                <a:effectLst/>
              </a:rPr>
              <a:t>bizanském</a:t>
            </a:r>
            <a:r>
              <a:rPr lang="cs-CZ" sz="2400" dirty="0">
                <a:effectLst/>
              </a:rPr>
              <a:t> rukopisu 13.st?</a:t>
            </a:r>
            <a:endParaRPr lang="en-GB" sz="24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3717032"/>
            <a:ext cx="5976664" cy="3170961"/>
          </a:xfrm>
        </p:spPr>
        <p:txBody>
          <a:bodyPr/>
          <a:lstStyle/>
          <a:p>
            <a:r>
              <a:rPr lang="cs-CZ" sz="2000" dirty="0"/>
              <a:t>černá odpovídá síranu </a:t>
            </a:r>
            <a:r>
              <a:rPr lang="en-GB" sz="2000" dirty="0" err="1"/>
              <a:t>olovnat</a:t>
            </a:r>
            <a:r>
              <a:rPr lang="cs-CZ" sz="2000" dirty="0" err="1"/>
              <a:t>ému</a:t>
            </a:r>
            <a:r>
              <a:rPr lang="cs-CZ" sz="2000" dirty="0"/>
              <a:t> (není běžně pigment)</a:t>
            </a:r>
          </a:p>
          <a:p>
            <a:r>
              <a:rPr lang="cs-CZ" sz="2000" dirty="0"/>
              <a:t>olovnatá běloba p</a:t>
            </a:r>
            <a:r>
              <a:rPr lang="en-GB" sz="2000" dirty="0" err="1"/>
              <a:t>ři</a:t>
            </a:r>
            <a:r>
              <a:rPr lang="en-GB" sz="2000" dirty="0"/>
              <a:t> </a:t>
            </a:r>
            <a:r>
              <a:rPr lang="en-GB" sz="2000" dirty="0" err="1"/>
              <a:t>kontaktu</a:t>
            </a:r>
            <a:r>
              <a:rPr lang="en-GB" sz="2000" dirty="0"/>
              <a:t> </a:t>
            </a:r>
            <a:r>
              <a:rPr lang="en-GB" sz="2000" dirty="0" err="1"/>
              <a:t>ze</a:t>
            </a:r>
            <a:r>
              <a:rPr lang="en-GB" sz="2000" dirty="0"/>
              <a:t> s</a:t>
            </a:r>
            <a:r>
              <a:rPr lang="cs-CZ" sz="2000" dirty="0" err="1"/>
              <a:t>írany</a:t>
            </a:r>
            <a:r>
              <a:rPr lang="en-GB" sz="2000" dirty="0"/>
              <a:t> </a:t>
            </a:r>
            <a:r>
              <a:rPr lang="cs-CZ" sz="2000" dirty="0"/>
              <a:t> -</a:t>
            </a:r>
            <a:r>
              <a:rPr lang="en-GB" sz="2000" dirty="0"/>
              <a:t> </a:t>
            </a:r>
            <a:r>
              <a:rPr lang="en-GB" sz="2000" dirty="0" err="1"/>
              <a:t>reakc</a:t>
            </a:r>
            <a:r>
              <a:rPr lang="cs-CZ" sz="2000" dirty="0"/>
              <a:t>e</a:t>
            </a:r>
            <a:r>
              <a:rPr lang="en-GB" sz="2000" dirty="0"/>
              <a:t> </a:t>
            </a:r>
            <a:r>
              <a:rPr lang="en-GB" sz="2000" dirty="0" err="1"/>
              <a:t>uhličitanu</a:t>
            </a:r>
            <a:r>
              <a:rPr lang="en-GB" sz="2000" dirty="0"/>
              <a:t> </a:t>
            </a:r>
            <a:r>
              <a:rPr lang="en-GB" sz="2000" dirty="0" err="1"/>
              <a:t>olovnatého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černý</a:t>
            </a:r>
            <a:r>
              <a:rPr lang="en-GB" sz="2000" dirty="0"/>
              <a:t> sir</a:t>
            </a:r>
            <a:r>
              <a:rPr lang="cs-CZ" sz="2000" dirty="0" err="1"/>
              <a:t>an</a:t>
            </a:r>
            <a:r>
              <a:rPr lang="en-GB" sz="2000" dirty="0"/>
              <a:t> </a:t>
            </a:r>
            <a:r>
              <a:rPr lang="en-GB" sz="2000" dirty="0" err="1"/>
              <a:t>olovnatý</a:t>
            </a:r>
            <a:r>
              <a:rPr lang="en-GB" sz="2000" dirty="0"/>
              <a:t>. </a:t>
            </a:r>
            <a:endParaRPr lang="cs-CZ" sz="2000" dirty="0"/>
          </a:p>
          <a:p>
            <a:r>
              <a:rPr lang="en-GB" sz="2000" dirty="0" err="1"/>
              <a:t>Sirovodík</a:t>
            </a:r>
            <a:r>
              <a:rPr lang="en-GB" sz="2000" dirty="0"/>
              <a:t> </a:t>
            </a:r>
            <a:r>
              <a:rPr lang="en-GB" sz="2000" dirty="0" err="1"/>
              <a:t>byl</a:t>
            </a:r>
            <a:r>
              <a:rPr lang="en-GB" sz="2000" dirty="0"/>
              <a:t> </a:t>
            </a:r>
            <a:r>
              <a:rPr lang="en-GB" sz="2000" dirty="0" err="1"/>
              <a:t>hojný</a:t>
            </a:r>
            <a:r>
              <a:rPr lang="en-GB" sz="2000" dirty="0"/>
              <a:t> v </a:t>
            </a:r>
            <a:r>
              <a:rPr lang="en-GB" sz="2000" dirty="0" err="1"/>
              <a:t>Britské</a:t>
            </a:r>
            <a:r>
              <a:rPr lang="en-GB" sz="2000" dirty="0"/>
              <a:t> </a:t>
            </a:r>
            <a:r>
              <a:rPr lang="en-GB" sz="2000" dirty="0" err="1"/>
              <a:t>knihovně</a:t>
            </a:r>
            <a:r>
              <a:rPr lang="en-GB" sz="2000" dirty="0"/>
              <a:t> - </a:t>
            </a:r>
            <a:r>
              <a:rPr lang="en-GB" sz="2000" dirty="0" err="1"/>
              <a:t>kde</a:t>
            </a:r>
            <a:r>
              <a:rPr lang="en-GB" sz="2000" dirty="0"/>
              <a:t> je </a:t>
            </a:r>
            <a:r>
              <a:rPr lang="en-GB" sz="2000" dirty="0" err="1"/>
              <a:t>rukopis</a:t>
            </a:r>
            <a:r>
              <a:rPr lang="en-GB" sz="2000" dirty="0"/>
              <a:t> </a:t>
            </a:r>
            <a:r>
              <a:rPr lang="en-GB" sz="2000" dirty="0" err="1"/>
              <a:t>zachován</a:t>
            </a:r>
            <a:r>
              <a:rPr lang="en-GB" sz="2000" dirty="0"/>
              <a:t> - </a:t>
            </a:r>
            <a:r>
              <a:rPr lang="en-GB" sz="2000" dirty="0" err="1"/>
              <a:t>kvůli</a:t>
            </a:r>
            <a:r>
              <a:rPr lang="en-GB" sz="2000" dirty="0"/>
              <a:t> </a:t>
            </a:r>
            <a:r>
              <a:rPr lang="en-GB" sz="2000" dirty="0" err="1"/>
              <a:t>plynovým</a:t>
            </a:r>
            <a:r>
              <a:rPr lang="en-GB" sz="2000" dirty="0"/>
              <a:t> </a:t>
            </a:r>
            <a:r>
              <a:rPr lang="en-GB" sz="2000" dirty="0" err="1"/>
              <a:t>lampám</a:t>
            </a:r>
            <a:r>
              <a:rPr lang="en-GB" sz="2000" dirty="0"/>
              <a:t> </a:t>
            </a:r>
            <a:r>
              <a:rPr lang="en-GB" sz="2000" dirty="0" err="1"/>
              <a:t>používaným</a:t>
            </a:r>
            <a:r>
              <a:rPr lang="en-GB" sz="2000" dirty="0"/>
              <a:t> v </a:t>
            </a:r>
            <a:r>
              <a:rPr lang="en-GB" sz="2000" dirty="0" err="1"/>
              <a:t>muzeu</a:t>
            </a:r>
            <a:r>
              <a:rPr lang="en-GB" sz="2000" dirty="0"/>
              <a:t> </a:t>
            </a:r>
            <a:r>
              <a:rPr lang="en-GB" sz="2000" dirty="0" err="1"/>
              <a:t>během</a:t>
            </a:r>
            <a:r>
              <a:rPr lang="en-GB" sz="2000" dirty="0"/>
              <a:t> </a:t>
            </a:r>
            <a:r>
              <a:rPr lang="en-GB" sz="2000" dirty="0" err="1"/>
              <a:t>viktoriánské</a:t>
            </a:r>
            <a:r>
              <a:rPr lang="en-GB" sz="2000" dirty="0"/>
              <a:t> </a:t>
            </a:r>
            <a:r>
              <a:rPr lang="en-GB" sz="2000" dirty="0" err="1"/>
              <a:t>doby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604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Kvantová soustava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139609"/>
            <a:ext cx="7886700" cy="481974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b="1" dirty="0"/>
              <a:t>Základní stav</a:t>
            </a:r>
          </a:p>
          <a:p>
            <a:pPr lvl="1" eaLnBrk="1" hangingPunct="1"/>
            <a:r>
              <a:rPr lang="cs-CZ" altLang="cs-CZ" sz="2000" dirty="0"/>
              <a:t>Stav s nejnižší energií. </a:t>
            </a:r>
          </a:p>
          <a:p>
            <a:pPr lvl="1" eaLnBrk="1" hangingPunct="1"/>
            <a:r>
              <a:rPr lang="cs-CZ" altLang="cs-CZ" sz="2000" dirty="0"/>
              <a:t>Pro izolovanou soustavu je </a:t>
            </a:r>
            <a:r>
              <a:rPr lang="cs-CZ" altLang="cs-CZ" sz="2000" dirty="0">
                <a:solidFill>
                  <a:srgbClr val="800000"/>
                </a:solidFill>
              </a:rPr>
              <a:t>základní stav nejpravděpodobnějším stavem</a:t>
            </a:r>
            <a:r>
              <a:rPr lang="cs-CZ" altLang="cs-CZ" sz="2000" dirty="0"/>
              <a:t>.</a:t>
            </a:r>
          </a:p>
          <a:p>
            <a:pPr eaLnBrk="1" hangingPunct="1"/>
            <a:r>
              <a:rPr lang="cs-CZ" altLang="cs-CZ" sz="2000" b="1" dirty="0"/>
              <a:t>Excitovaný stav </a:t>
            </a:r>
          </a:p>
          <a:p>
            <a:pPr lvl="1" eaLnBrk="1" hangingPunct="1"/>
            <a:r>
              <a:rPr lang="cs-CZ" altLang="cs-CZ" sz="2000" dirty="0"/>
              <a:t>Je takový, kdy je energie vyšší než v základním stavu.</a:t>
            </a:r>
          </a:p>
          <a:p>
            <a:pPr lvl="1" eaLnBrk="1" hangingPunct="1"/>
            <a:r>
              <a:rPr lang="cs-CZ" altLang="cs-CZ" sz="2000" dirty="0"/>
              <a:t>Energie kvantové soustavy může nabývat různých hodnot z určité množiny povolených. </a:t>
            </a:r>
          </a:p>
          <a:p>
            <a:pPr lvl="1" eaLnBrk="1" hangingPunct="1"/>
            <a:r>
              <a:rPr lang="cs-CZ" altLang="cs-CZ" sz="2000" dirty="0"/>
              <a:t>Excitovaný stav není trvalý a kvantová soustava po čase samovolně přechází do stavu s nižší energií.</a:t>
            </a:r>
          </a:p>
          <a:p>
            <a:pPr eaLnBrk="1" hangingPunct="1"/>
            <a:r>
              <a:rPr lang="cs-CZ" altLang="cs-CZ" sz="2000" b="1" dirty="0"/>
              <a:t>Excitace</a:t>
            </a:r>
            <a:r>
              <a:rPr lang="cs-CZ" altLang="cs-CZ" sz="2000" dirty="0"/>
              <a:t> je děj, při kterém kvantová soustava přechází ze stavu s nižší energií do stavu s vyšší energií. </a:t>
            </a:r>
          </a:p>
          <a:p>
            <a:pPr lvl="1" eaLnBrk="1" hangingPunct="1"/>
            <a:r>
              <a:rPr lang="cs-CZ" altLang="cs-CZ" sz="2000" dirty="0"/>
              <a:t>Aby tento děj nastal, musí kvantová soustava přijmou zcela </a:t>
            </a:r>
            <a:r>
              <a:rPr lang="cs-CZ" altLang="cs-CZ" sz="2000" b="1" dirty="0"/>
              <a:t>přesné </a:t>
            </a:r>
            <a:r>
              <a:rPr lang="cs-CZ" altLang="cs-CZ" sz="2000" dirty="0"/>
              <a:t>množství tzv. excitační energie charakteristické pro daný přechod, </a:t>
            </a:r>
            <a:r>
              <a:rPr lang="cs-CZ" altLang="cs-CZ" sz="2000" b="1" dirty="0"/>
              <a:t>odpovídající rozdílu energie</a:t>
            </a:r>
            <a:r>
              <a:rPr lang="cs-CZ" altLang="cs-CZ" sz="2000" dirty="0"/>
              <a:t> kvantové soustavy před a po excitaci.</a:t>
            </a:r>
          </a:p>
          <a:p>
            <a:pPr eaLnBrk="1" hangingPunct="1"/>
            <a:r>
              <a:rPr lang="cs-CZ" altLang="cs-CZ" sz="2000" b="1" dirty="0" err="1"/>
              <a:t>Deexcitace</a:t>
            </a:r>
            <a:r>
              <a:rPr lang="cs-CZ" altLang="cs-CZ" sz="2000" dirty="0"/>
              <a:t> je opačný proces k excitaci (mohlo by se použít i označení relaxace).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 descr="Raman in Art and Archeology (RAA 2017): Journal of Raman Spectroscopy: Vol  50, No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221715"/>
            <a:ext cx="6481416" cy="646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748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E4B921-EFB8-42E4-A2FF-E2C0B6D09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9FC6BD-F7BD-4A07-8BAF-BF70DFCE9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192" y="1357223"/>
            <a:ext cx="3049158" cy="4819740"/>
          </a:xfrm>
        </p:spPr>
        <p:txBody>
          <a:bodyPr>
            <a:normAutofit/>
          </a:bodyPr>
          <a:lstStyle/>
          <a:p>
            <a:r>
              <a:rPr lang="cs-CZ" sz="2000" dirty="0" err="1"/>
              <a:t>Ramanova</a:t>
            </a:r>
            <a:r>
              <a:rPr lang="cs-CZ" sz="2000" dirty="0"/>
              <a:t> spektra čerstvě vyříznutých lidských pigmentových kožních lézí pomocí 976nm laserové excitace a zařízení SWIR </a:t>
            </a:r>
            <a:r>
              <a:rPr lang="cs-CZ" sz="2000" dirty="0" err="1"/>
              <a:t>Raman</a:t>
            </a:r>
            <a:r>
              <a:rPr lang="cs-CZ" sz="2000" dirty="0"/>
              <a:t>. Doba expozice: 10 s. </a:t>
            </a:r>
          </a:p>
          <a:p>
            <a:r>
              <a:rPr lang="cs-CZ" sz="2000" dirty="0"/>
              <a:t>A </a:t>
            </a:r>
            <a:r>
              <a:rPr lang="cs-CZ" sz="2000" dirty="0" err="1"/>
              <a:t>a</a:t>
            </a:r>
            <a:r>
              <a:rPr lang="cs-CZ" sz="2000" dirty="0"/>
              <a:t> B) melanom in </a:t>
            </a:r>
            <a:r>
              <a:rPr lang="cs-CZ" sz="2000" dirty="0" err="1"/>
              <a:t>situ</a:t>
            </a:r>
            <a:r>
              <a:rPr lang="cs-CZ" sz="2000" dirty="0"/>
              <a:t>; </a:t>
            </a:r>
          </a:p>
          <a:p>
            <a:r>
              <a:rPr lang="cs-CZ" sz="2000" dirty="0"/>
              <a:t>C a D) benigní </a:t>
            </a:r>
            <a:r>
              <a:rPr lang="cs-CZ" sz="2000" dirty="0" err="1"/>
              <a:t>melanocytární</a:t>
            </a:r>
            <a:r>
              <a:rPr lang="cs-CZ" sz="2000" dirty="0"/>
              <a:t> névus.</a:t>
            </a:r>
          </a:p>
        </p:txBody>
      </p:sp>
      <p:pic>
        <p:nvPicPr>
          <p:cNvPr id="21506" name="Picture 2" descr="https://www.researchgate.net/profile/Ines-Santos-20/publication/276276418/figure/fig1/AS:289245978742796@1445973023378/Photographs-and-corresponding-Raman-spectra-of-freshly-excised-human-pigmented-skin_W640.jpg">
            <a:extLst>
              <a:ext uri="{FF2B5EF4-FFF2-40B4-BE49-F238E27FC236}">
                <a16:creationId xmlns:a16="http://schemas.microsoft.com/office/drawing/2014/main" id="{E6C93B21-DC97-4AA0-8B62-1A4EFA20F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59" y="705034"/>
            <a:ext cx="528637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594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F7AFDF-5292-451E-A55D-0A956E707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98B21A-C008-48FF-84EC-E362B185B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SERS detection of unique Raman scattering profiles. Lung cancer... |  Download Scientific Diagram">
            <a:extLst>
              <a:ext uri="{FF2B5EF4-FFF2-40B4-BE49-F238E27FC236}">
                <a16:creationId xmlns:a16="http://schemas.microsoft.com/office/drawing/2014/main" id="{871BDCD9-02B8-4AA7-8BD4-FF26FABC4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663" y="159166"/>
            <a:ext cx="5087943" cy="653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CA60D5A-B043-430D-81FF-E99E45007FDE}"/>
              </a:ext>
            </a:extLst>
          </p:cNvPr>
          <p:cNvSpPr/>
          <p:nvPr/>
        </p:nvSpPr>
        <p:spPr>
          <a:xfrm>
            <a:off x="5824879" y="236873"/>
            <a:ext cx="36225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202122"/>
                </a:solidFill>
                <a:latin typeface="Arial" panose="020B0604020202020204" pitchFamily="34" charset="0"/>
              </a:rPr>
              <a:t>membránové váčky které jsou </a:t>
            </a:r>
            <a:r>
              <a:rPr lang="cs-CZ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sekretovány</a:t>
            </a:r>
            <a:r>
              <a:rPr lang="cs-CZ" sz="1600" dirty="0">
                <a:solidFill>
                  <a:srgbClr val="202122"/>
                </a:solidFill>
                <a:latin typeface="Arial" panose="020B0604020202020204" pitchFamily="34" charset="0"/>
              </a:rPr>
              <a:t> do vnějšího prostředí různými buněčnými typy (zdravými,  infikovanými nebo nádorovými) 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83648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7F985-3CE8-436A-AA86-D27C505A5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D2F1D6-9E75-4EB5-9344-A7745FABD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Novel SERS-based process analysis for label-free segmented flow screenings  - Lab on a Chip (RSC Publishing) DOI:10.1039/D0LC00367K">
            <a:extLst>
              <a:ext uri="{FF2B5EF4-FFF2-40B4-BE49-F238E27FC236}">
                <a16:creationId xmlns:a16="http://schemas.microsoft.com/office/drawing/2014/main" id="{E7286B96-1290-4F30-8BCE-8FD7DA32D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86" b="52099"/>
          <a:stretch/>
        </p:blipFill>
        <p:spPr bwMode="auto">
          <a:xfrm>
            <a:off x="318271" y="1128420"/>
            <a:ext cx="8624877" cy="387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863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A6EEFC-D77E-45AA-8E86-98831F63E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96F880-6637-4884-9EA1-DB4258D6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128" y="1357223"/>
            <a:ext cx="3736221" cy="481974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2532" name="Picture 4" descr="https://www.researchgate.net/profile/Eric-Marple/publication/279209348/figure/fig3/AS:931607447879680@1599123932102/Raman-spectroscopy-system-for-intraoperative-detection-A-Photograph-of-the-handheld_W640.jpg">
            <a:extLst>
              <a:ext uri="{FF2B5EF4-FFF2-40B4-BE49-F238E27FC236}">
                <a16:creationId xmlns:a16="http://schemas.microsoft.com/office/drawing/2014/main" id="{6296566E-2080-4CC8-AE59-5FB22C8BE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4873" y="65675"/>
            <a:ext cx="4668447" cy="39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Intraoperative brain cancer detection with Raman spectroscopy in humans">
            <a:extLst>
              <a:ext uri="{FF2B5EF4-FFF2-40B4-BE49-F238E27FC236}">
                <a16:creationId xmlns:a16="http://schemas.microsoft.com/office/drawing/2014/main" id="{5C301C86-6927-4D42-9D26-4E2F01855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80343"/>
            <a:ext cx="4582470" cy="463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0563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3C3EB6-0EDC-4499-848A-D0F33FE48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5ADA37-3A3B-4690-9061-4434EDD72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AB0A2FE-508E-4644-8C6D-9860EB722B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987" y="3867256"/>
            <a:ext cx="4784182" cy="2990744"/>
          </a:xfrm>
          <a:prstGeom prst="rect">
            <a:avLst/>
          </a:prstGeom>
        </p:spPr>
      </p:pic>
      <p:pic>
        <p:nvPicPr>
          <p:cNvPr id="5" name="Picture 5" descr="LRS_corral_1">
            <a:extLst>
              <a:ext uri="{FF2B5EF4-FFF2-40B4-BE49-F238E27FC236}">
                <a16:creationId xmlns:a16="http://schemas.microsoft.com/office/drawing/2014/main" id="{2945C7B3-3730-4F64-83FF-937ACB0B9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8375" y="-1"/>
            <a:ext cx="5335625" cy="400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 descr="https://ars.els-cdn.com/content/image/1-s2.0-S058485471300116X-gr10.jpg">
            <a:extLst>
              <a:ext uri="{FF2B5EF4-FFF2-40B4-BE49-F238E27FC236}">
                <a16:creationId xmlns:a16="http://schemas.microsoft.com/office/drawing/2014/main" id="{33FE75EF-D7B9-46FC-B1D4-7C29A6E1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81740" cy="33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65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4E7A6C-2318-4A6B-BEE9-3B7873981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B395BE3-8D20-48E6-A857-964BAE9736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1037"/>
            <a:ext cx="8585437" cy="2612825"/>
          </a:xfrm>
          <a:prstGeom prst="rect">
            <a:avLst/>
          </a:prstGeom>
        </p:spPr>
      </p:pic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599AB8F-2129-4195-BF5C-F25B453D2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C999012-2078-4616-8F1D-0FF8B6BADA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298" y="3830339"/>
            <a:ext cx="8431678" cy="27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707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26FEE7-F8ED-4417-95D7-E091F20F9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E1B9C7-F738-48E4-866F-E9F7FBC82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4578" name="Picture 2" descr="https://www.army.cz/assets/informacni-servis/zpravodajstvi/06_ramanuv-spektrometr_3.jpg">
            <a:extLst>
              <a:ext uri="{FF2B5EF4-FFF2-40B4-BE49-F238E27FC236}">
                <a16:creationId xmlns:a16="http://schemas.microsoft.com/office/drawing/2014/main" id="{FC2D7D03-776E-411B-8CDA-1F1A8E7C4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337" y="1033094"/>
            <a:ext cx="7165326" cy="47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316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CAAC6-3E04-4726-A636-8B79FB447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4962EB-6F02-4881-AC09-32CADBE27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3554" name="Picture 2" descr="MilitaryGradeRaman">
            <a:extLst>
              <a:ext uri="{FF2B5EF4-FFF2-40B4-BE49-F238E27FC236}">
                <a16:creationId xmlns:a16="http://schemas.microsoft.com/office/drawing/2014/main" id="{5691A039-EF91-49C0-9315-D5C8CD2EC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970" y="681037"/>
            <a:ext cx="4389183" cy="273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FluorescencePlot">
            <a:extLst>
              <a:ext uri="{FF2B5EF4-FFF2-40B4-BE49-F238E27FC236}">
                <a16:creationId xmlns:a16="http://schemas.microsoft.com/office/drawing/2014/main" id="{C9F61FD6-6F15-4C07-964E-A555B52E2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298" y="3719513"/>
            <a:ext cx="708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2282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s://s7e5a.scene7.com/is/image/metrohm/5534?ts=1647598917544&amp;dpr=off">
            <a:extLst>
              <a:ext uri="{FF2B5EF4-FFF2-40B4-BE49-F238E27FC236}">
                <a16:creationId xmlns:a16="http://schemas.microsoft.com/office/drawing/2014/main" id="{2E049D43-EAD2-4383-A104-A9C1A728C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02" y="3512324"/>
            <a:ext cx="3872169" cy="25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E809E68-DB4A-49D7-BCD5-68652F967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C1A4E1-B754-4637-B7F5-A1AFE0571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6626" name="Picture 2" descr="http://www.microramanspectra.it/img/action_400.jpg">
            <a:extLst>
              <a:ext uri="{FF2B5EF4-FFF2-40B4-BE49-F238E27FC236}">
                <a16:creationId xmlns:a16="http://schemas.microsoft.com/office/drawing/2014/main" id="{80CEA6F1-6464-4D06-A3DA-BC04FB393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02" y="281934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Fig. 5">
            <a:extLst>
              <a:ext uri="{FF2B5EF4-FFF2-40B4-BE49-F238E27FC236}">
                <a16:creationId xmlns:a16="http://schemas.microsoft.com/office/drawing/2014/main" id="{E9B3858B-41AB-4B32-AA65-828D258A8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2377" y="281934"/>
            <a:ext cx="5562142" cy="581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30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173153"/>
            <a:ext cx="7886700" cy="905832"/>
          </a:xfrm>
        </p:spPr>
        <p:txBody>
          <a:bodyPr/>
          <a:lstStyle/>
          <a:p>
            <a:pPr eaLnBrk="1" hangingPunct="1"/>
            <a:r>
              <a:rPr lang="cs-CZ" altLang="cs-CZ" dirty="0"/>
              <a:t>Energetické hladiny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93286" y="1078985"/>
            <a:ext cx="7886700" cy="481974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dirty="0"/>
              <a:t>Hodnoty energie elektronů, kterých může elektron v systému nabývat (tzv. vlastní energie)</a:t>
            </a:r>
          </a:p>
          <a:p>
            <a:pPr lvl="1" eaLnBrk="1" hangingPunct="1"/>
            <a:r>
              <a:rPr lang="cs-CZ" altLang="cs-CZ" sz="2000" dirty="0"/>
              <a:t>Vnitřní energetické hladiny obsazují elektrony které se neúčastní chemických vazeb</a:t>
            </a:r>
          </a:p>
          <a:p>
            <a:pPr lvl="1" eaLnBrk="1" hangingPunct="1"/>
            <a:r>
              <a:rPr lang="cs-CZ" altLang="cs-CZ" sz="2000" dirty="0"/>
              <a:t>Vnější energetické hladiny jsou obsazeny elektrony které se chemických vazeb účastní a jejich hodnoty se při vazbě mění. </a:t>
            </a:r>
          </a:p>
          <a:p>
            <a:pPr lvl="1" eaLnBrk="1" hangingPunct="1"/>
            <a:r>
              <a:rPr lang="cs-CZ" altLang="cs-CZ" sz="2000" dirty="0"/>
              <a:t>Vnější hladiny se mohou nazývat valenční. </a:t>
            </a:r>
          </a:p>
          <a:p>
            <a:pPr eaLnBrk="1" hangingPunct="1"/>
            <a:r>
              <a:rPr lang="cs-CZ" altLang="cs-CZ" sz="2000" b="1" dirty="0"/>
              <a:t>Nejvyšší energetická hladina </a:t>
            </a:r>
            <a:r>
              <a:rPr lang="cs-CZ" altLang="cs-CZ" sz="2000" b="1" dirty="0" err="1"/>
              <a:t>kv</a:t>
            </a:r>
            <a:r>
              <a:rPr lang="cs-CZ" altLang="cs-CZ" sz="2000" b="1" dirty="0"/>
              <a:t>. soustavy odpovídá jejímu rozpadu </a:t>
            </a:r>
            <a:r>
              <a:rPr lang="cs-CZ" altLang="cs-CZ" sz="2000" dirty="0"/>
              <a:t>(rozdělení atomu na </a:t>
            </a:r>
            <a:r>
              <a:rPr lang="cs-CZ" altLang="cs-CZ" sz="2000" dirty="0" err="1"/>
              <a:t>iont+elektron</a:t>
            </a:r>
            <a:r>
              <a:rPr lang="cs-CZ" altLang="cs-CZ" sz="2000" dirty="0"/>
              <a:t>, disociaci molekuly) – ionizační, nebo disociační energie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/>
              <a:t>Podle Bohrova modelu </a:t>
            </a:r>
            <a:r>
              <a:rPr lang="cs-CZ" altLang="cs-CZ" sz="2000" b="1" dirty="0"/>
              <a:t>vzniká elektromagnetické záření</a:t>
            </a:r>
            <a:r>
              <a:rPr lang="cs-CZ" altLang="cs-CZ" sz="2000" dirty="0"/>
              <a:t> v elektronových obalech atomů tehdy, </a:t>
            </a:r>
            <a:r>
              <a:rPr lang="cs-CZ" altLang="cs-CZ" sz="2000" b="1" dirty="0"/>
              <a:t>když elektrony přecházejí z vyšších hladin na nižší</a:t>
            </a:r>
            <a:r>
              <a:rPr lang="cs-CZ" altLang="cs-CZ" sz="2000" dirty="0"/>
              <a:t>. </a:t>
            </a:r>
            <a:br>
              <a:rPr lang="cs-CZ" altLang="cs-CZ" sz="2000" dirty="0"/>
            </a:br>
            <a:br>
              <a:rPr lang="cs-CZ" altLang="cs-CZ" sz="2000" dirty="0"/>
            </a:br>
            <a:r>
              <a:rPr lang="cs-CZ" altLang="cs-CZ" sz="2000" dirty="0"/>
              <a:t>Protože energetické hladiny atomů jsou </a:t>
            </a:r>
            <a:r>
              <a:rPr lang="cs-CZ" altLang="cs-CZ" sz="2000" b="1" dirty="0"/>
              <a:t>kvantovány</a:t>
            </a:r>
            <a:r>
              <a:rPr lang="cs-CZ" altLang="cs-CZ" sz="2000" dirty="0"/>
              <a:t>, jsou z obalu atomu vyzařovány fotony záření o </a:t>
            </a:r>
            <a:r>
              <a:rPr lang="cs-CZ" altLang="cs-CZ" sz="2000" b="1" dirty="0"/>
              <a:t>zcela určitých energiích</a:t>
            </a:r>
            <a:r>
              <a:rPr lang="cs-CZ" altLang="cs-CZ" sz="2000" dirty="0"/>
              <a:t> - spektrální rozložení energií a vlnových délek není spojité, ale diskrétní.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/>
              <a:t>Nukleární magnetická rezonance (NMR) 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3E6BD22-E356-49C4-83D1-313F0F29F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4BD07-DBC3-4B5A-B876-071D9AD10AE9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4D9326-40AD-417B-8215-6F937220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15944E-638B-48D2-890F-4BB0A8194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1973 </a:t>
            </a:r>
            <a:r>
              <a:rPr lang="cs-CZ" dirty="0"/>
              <a:t>– </a:t>
            </a:r>
            <a:r>
              <a:rPr lang="cs-CZ" b="1" dirty="0"/>
              <a:t>Paul </a:t>
            </a:r>
            <a:r>
              <a:rPr lang="cs-CZ" b="1" dirty="0" err="1"/>
              <a:t>Lauterbur</a:t>
            </a:r>
            <a:r>
              <a:rPr lang="cs-CZ" b="1" dirty="0"/>
              <a:t> </a:t>
            </a:r>
            <a:r>
              <a:rPr lang="cs-CZ" dirty="0"/>
              <a:t>– kombinace využití jevu NMR s CT metodou. Počátek tomografického MRI. V roce 2003 získává Nobelovu cenu.</a:t>
            </a:r>
          </a:p>
          <a:p>
            <a:r>
              <a:rPr lang="cs-CZ" b="1" dirty="0"/>
              <a:t>1974 </a:t>
            </a:r>
            <a:r>
              <a:rPr lang="cs-CZ" dirty="0"/>
              <a:t>– </a:t>
            </a:r>
            <a:r>
              <a:rPr lang="cs-CZ" dirty="0" err="1"/>
              <a:t>Damadian</a:t>
            </a:r>
            <a:r>
              <a:rPr lang="cs-CZ" dirty="0"/>
              <a:t> získává patent na použití MRI v medicíně.</a:t>
            </a:r>
          </a:p>
          <a:p>
            <a:r>
              <a:rPr lang="cs-CZ" b="1" dirty="0"/>
              <a:t>1975 </a:t>
            </a:r>
            <a:r>
              <a:rPr lang="cs-CZ" dirty="0"/>
              <a:t>– </a:t>
            </a:r>
            <a:r>
              <a:rPr lang="cs-CZ" b="1" dirty="0"/>
              <a:t>Richard Ernst </a:t>
            </a:r>
            <a:r>
              <a:rPr lang="cs-CZ" dirty="0"/>
              <a:t>využívá frekvenčního a fázového kódování a Fourierovy transformace pro matematickou analýzu signálů. V roce 1991 obdrží Nobelovu cenu.</a:t>
            </a:r>
          </a:p>
          <a:p>
            <a:r>
              <a:rPr lang="cs-CZ" b="1" dirty="0"/>
              <a:t>1977 </a:t>
            </a:r>
            <a:r>
              <a:rPr lang="cs-CZ" dirty="0"/>
              <a:t>– </a:t>
            </a:r>
            <a:r>
              <a:rPr lang="cs-CZ" b="1" dirty="0"/>
              <a:t>Peter </a:t>
            </a:r>
            <a:r>
              <a:rPr lang="cs-CZ" b="1" dirty="0" err="1"/>
              <a:t>Mansfield</a:t>
            </a:r>
            <a:r>
              <a:rPr lang="cs-CZ" b="1" dirty="0"/>
              <a:t> </a:t>
            </a:r>
            <a:r>
              <a:rPr lang="cs-CZ" dirty="0"/>
              <a:t>zavádí gradientní magnetická pole a vylepšuje matematickou analýzu signálů. V roce 2003 oceněn Nobelovou cenou.</a:t>
            </a:r>
          </a:p>
          <a:p>
            <a:r>
              <a:rPr lang="cs-CZ" b="1" dirty="0"/>
              <a:t>1977 </a:t>
            </a:r>
            <a:r>
              <a:rPr lang="cs-CZ" dirty="0"/>
              <a:t>– </a:t>
            </a:r>
            <a:r>
              <a:rPr lang="cs-CZ" dirty="0" err="1"/>
              <a:t>Damadian</a:t>
            </a:r>
            <a:r>
              <a:rPr lang="cs-CZ" dirty="0"/>
              <a:t> konstruuje první celotělové MRI zařízení „</a:t>
            </a:r>
            <a:r>
              <a:rPr lang="cs-CZ" dirty="0" err="1"/>
              <a:t>Indomitable</a:t>
            </a:r>
            <a:r>
              <a:rPr lang="cs-CZ" dirty="0"/>
              <a:t>“. Od tohoto roku využití MRI v medicíně rapidně roste. O rok později zakládá společnost FONAR, která vyrábí v r. </a:t>
            </a:r>
            <a:r>
              <a:rPr lang="cs-CZ" b="1" dirty="0"/>
              <a:t>1980 </a:t>
            </a:r>
            <a:r>
              <a:rPr lang="cs-CZ" dirty="0"/>
              <a:t>první komerční MRI systém.</a:t>
            </a:r>
          </a:p>
          <a:p>
            <a:r>
              <a:rPr lang="cs-CZ" b="1" dirty="0"/>
              <a:t>1987 </a:t>
            </a:r>
            <a:r>
              <a:rPr lang="cs-CZ" dirty="0"/>
              <a:t>– První zobrazení srdečního cyklu v reálném čase. Vývoj MR </a:t>
            </a:r>
            <a:r>
              <a:rPr lang="pl-PL" dirty="0"/>
              <a:t>angiografie (MRA) – zobrazení toku krve.</a:t>
            </a:r>
          </a:p>
          <a:p>
            <a:r>
              <a:rPr lang="cs-CZ" b="1" dirty="0"/>
              <a:t>1992 </a:t>
            </a:r>
            <a:r>
              <a:rPr lang="cs-CZ" dirty="0"/>
              <a:t>–funkční MRI (</a:t>
            </a:r>
            <a:r>
              <a:rPr lang="cs-CZ" dirty="0" err="1"/>
              <a:t>fMRI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705364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 noChangeArrowheads="1"/>
          </p:cNvSpPr>
          <p:nvPr>
            <p:ph type="title"/>
          </p:nvPr>
        </p:nvSpPr>
        <p:spPr>
          <a:xfrm>
            <a:off x="421521" y="46856"/>
            <a:ext cx="7886700" cy="905832"/>
          </a:xfrm>
        </p:spPr>
        <p:txBody>
          <a:bodyPr/>
          <a:lstStyle/>
          <a:p>
            <a:pPr eaLnBrk="1" hangingPunct="1"/>
            <a:r>
              <a:rPr lang="cs-CZ" dirty="0"/>
              <a:t>Princip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908721"/>
            <a:ext cx="8569325" cy="5760368"/>
          </a:xfrm>
        </p:spPr>
        <p:txBody>
          <a:bodyPr>
            <a:noAutofit/>
          </a:bodyPr>
          <a:lstStyle/>
          <a:p>
            <a:pPr eaLnBrk="1" hangingPunct="1">
              <a:spcAft>
                <a:spcPts val="600"/>
              </a:spcAft>
            </a:pPr>
            <a:r>
              <a:rPr lang="cs-CZ" sz="2000" b="1" dirty="0">
                <a:latin typeface="Calibri" pitchFamily="34" charset="0"/>
              </a:rPr>
              <a:t>založena na sledování odezvy jader s nenulovým magnetickým momentem umístěných v magnetickém poli a jejich interakci s vysokofrekvenčním elektromagnetickým vlněním.</a:t>
            </a:r>
          </a:p>
          <a:p>
            <a:pPr eaLnBrk="1" hangingPunct="1">
              <a:spcAft>
                <a:spcPts val="600"/>
              </a:spcAft>
            </a:pPr>
            <a:r>
              <a:rPr lang="cs-CZ" sz="2000" dirty="0"/>
              <a:t>„absorpce“ radiofrekvenčního elektromagnetického záření (desítky-stovky MHz) jádry některých atomů v molekulách analyzovaných látek (vzorků) umístěných v magnetickém poli </a:t>
            </a:r>
          </a:p>
          <a:p>
            <a:pPr eaLnBrk="1" hangingPunct="1">
              <a:spcAft>
                <a:spcPts val="600"/>
              </a:spcAft>
            </a:pPr>
            <a:r>
              <a:rPr lang="cs-CZ" sz="2000" b="1" dirty="0"/>
              <a:t>Základní podmínka: nenulový jaderný magnetický moment µ</a:t>
            </a:r>
            <a:r>
              <a:rPr lang="cs-CZ" sz="2000" dirty="0"/>
              <a:t>; </a:t>
            </a:r>
            <a:r>
              <a:rPr lang="cs-CZ" sz="2000" dirty="0">
                <a:solidFill>
                  <a:srgbClr val="FF0000"/>
                </a:solidFill>
              </a:rPr>
              <a:t>splněno u jader s jaderným spinovým kvantovým číslem </a:t>
            </a:r>
            <a:r>
              <a:rPr lang="cs-CZ" sz="2000" dirty="0" err="1">
                <a:solidFill>
                  <a:srgbClr val="FF0000"/>
                </a:solidFill>
              </a:rPr>
              <a:t>I≠0</a:t>
            </a:r>
            <a:r>
              <a:rPr lang="cs-CZ" sz="2000" dirty="0"/>
              <a:t>. Spin jádra je dán kombinací spinů jednotlivých protonů a neutronů, které nabývají hodnot +1/2 nebo -1/2.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A975CF7-DE13-42B7-9856-62D3EA81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99DB7-47DD-4F97-B2D8-59C9CFE0B4D1}" type="slidenum">
              <a:rPr lang="cs-CZ" smtClean="0"/>
              <a:pPr>
                <a:defRPr/>
              </a:pPr>
              <a:t>42</a:t>
            </a:fld>
            <a:endParaRPr lang="cs-CZ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07471"/>
            <a:ext cx="7886700" cy="905832"/>
          </a:xfrm>
        </p:spPr>
        <p:txBody>
          <a:bodyPr/>
          <a:lstStyle/>
          <a:p>
            <a:r>
              <a:rPr lang="cs-CZ" dirty="0"/>
              <a:t>Spinová precese nabyté částice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4704394"/>
            <a:ext cx="8641727" cy="2016125"/>
          </a:xfrm>
        </p:spPr>
        <p:txBody>
          <a:bodyPr>
            <a:noAutofit/>
          </a:bodyPr>
          <a:lstStyle/>
          <a:p>
            <a:r>
              <a:rPr lang="cs-CZ" sz="1800" dirty="0"/>
              <a:t>Každá částice s nenulovým spinem má nenulový i </a:t>
            </a:r>
            <a:r>
              <a:rPr lang="cs-CZ" sz="1800" dirty="0" err="1"/>
              <a:t>mag</a:t>
            </a:r>
            <a:r>
              <a:rPr lang="cs-CZ" sz="1800" dirty="0"/>
              <a:t>. moment a chová se jako malý magnet, který může být ovlivněn vnějším </a:t>
            </a:r>
            <a:r>
              <a:rPr lang="cs-CZ" sz="1800" dirty="0" err="1"/>
              <a:t>mag</a:t>
            </a:r>
            <a:r>
              <a:rPr lang="cs-CZ" sz="1800" dirty="0"/>
              <a:t>. polem.</a:t>
            </a:r>
          </a:p>
          <a:p>
            <a:r>
              <a:rPr lang="cs-CZ" sz="1800" dirty="0"/>
              <a:t>Při vložení do externího magnetického pole budou existovat dva spinové stavy</a:t>
            </a:r>
          </a:p>
          <a:p>
            <a:r>
              <a:rPr lang="cs-CZ" sz="1800" dirty="0"/>
              <a:t>Magnetický moment energeticky nižšího +1/2 spinového stavu je ve směru s vnějším polem</a:t>
            </a:r>
          </a:p>
          <a:p>
            <a:r>
              <a:rPr lang="cs-CZ" sz="1800" dirty="0"/>
              <a:t>Magnetický moment energeticky vyššího -1/2 stavu je orientován proti směru vnějšího pole.</a:t>
            </a:r>
          </a:p>
        </p:txBody>
      </p:sp>
      <p:pic>
        <p:nvPicPr>
          <p:cNvPr id="17411" name="Picture 7" descr="ANd9GcQNr9tPghQG3lY8yZufwwtVgJ_xGjC9Nc5NTtNm8e8nY3tFPJCe6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1773238"/>
            <a:ext cx="9906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Související obráz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" y="908050"/>
            <a:ext cx="19621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nm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5565" y="818043"/>
            <a:ext cx="19653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3" descr="nucspin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1013" y="404813"/>
            <a:ext cx="6318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14"/>
          <p:cNvSpPr>
            <a:spLocks noChangeArrowheads="1"/>
          </p:cNvSpPr>
          <p:nvPr/>
        </p:nvSpPr>
        <p:spPr bwMode="auto">
          <a:xfrm>
            <a:off x="3492500" y="981075"/>
            <a:ext cx="49672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/>
              <a:t>Rotující částice (spin) má magnetický moment </a:t>
            </a:r>
          </a:p>
          <a:p>
            <a:endParaRPr lang="cs-CZ" sz="1600"/>
          </a:p>
          <a:p>
            <a:r>
              <a:rPr lang="cs-CZ" sz="1600"/>
              <a:t>Jádro v magnetickém poli vykonává precesní pohyb</a:t>
            </a:r>
          </a:p>
        </p:txBody>
      </p:sp>
      <p:pic>
        <p:nvPicPr>
          <p:cNvPr id="17416" name="Picture 16" descr="nucspin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11517" y="2433159"/>
            <a:ext cx="26638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4C66EB7-13A9-4231-AF82-09884DD0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99DB7-47DD-4F97-B2D8-59C9CFE0B4D1}" type="slidenum">
              <a:rPr lang="cs-CZ" smtClean="0"/>
              <a:pPr>
                <a:defRPr/>
              </a:pPr>
              <a:t>43</a:t>
            </a:fld>
            <a:endParaRPr lang="cs-CZ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918208"/>
            <a:ext cx="8569325" cy="380326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1600" dirty="0"/>
              <a:t>Rozdíl v energii mezi oběma stavy je závislý na vnější intenzitě magnetického pole</a:t>
            </a:r>
          </a:p>
          <a:p>
            <a:pPr>
              <a:spcAft>
                <a:spcPts val="600"/>
              </a:spcAft>
            </a:pPr>
            <a:r>
              <a:rPr lang="cs-CZ" sz="1600" dirty="0"/>
              <a:t>dva spinové stavy mají stejnou energii, když je vnější pole nula, ale rozbíhají se zvyšujícím se polem.</a:t>
            </a:r>
          </a:p>
          <a:p>
            <a:pPr>
              <a:spcAft>
                <a:spcPts val="600"/>
              </a:spcAft>
            </a:pPr>
            <a:r>
              <a:rPr lang="cs-CZ" sz="1600" dirty="0"/>
              <a:t>během rezonance dochází k vyrovnávání obou populací, po jejich vyrovnání vymizí </a:t>
            </a:r>
            <a:r>
              <a:rPr lang="cs-CZ" sz="1600" dirty="0" err="1"/>
              <a:t>NMR</a:t>
            </a:r>
            <a:r>
              <a:rPr lang="cs-CZ" sz="1600" dirty="0"/>
              <a:t> signál</a:t>
            </a:r>
          </a:p>
          <a:p>
            <a:pPr>
              <a:spcAft>
                <a:spcPts val="600"/>
              </a:spcAft>
            </a:pPr>
            <a:r>
              <a:rPr lang="cs-CZ" sz="1600" dirty="0"/>
              <a:t>Rozdíl v populaci na jednotlivých hladinách se řídí </a:t>
            </a:r>
            <a:r>
              <a:rPr lang="cs-CZ" sz="1600" dirty="0" err="1"/>
              <a:t>Boltzmanovým</a:t>
            </a:r>
            <a:r>
              <a:rPr lang="cs-CZ" sz="1600" dirty="0"/>
              <a:t> rozdělovacím zákonem – závisí na rozdílu energií (∆E) mezi hladinami a na teplotě (T): </a:t>
            </a:r>
          </a:p>
          <a:p>
            <a:pPr>
              <a:spcAft>
                <a:spcPts val="600"/>
              </a:spcAft>
            </a:pPr>
            <a:r>
              <a:rPr lang="cs-CZ" sz="1600" dirty="0"/>
              <a:t>Např. pro jádra vodíku při indukci </a:t>
            </a:r>
            <a:r>
              <a:rPr lang="cs-CZ" sz="1600" dirty="0" err="1"/>
              <a:t>B0</a:t>
            </a:r>
            <a:r>
              <a:rPr lang="cs-CZ" sz="1600" dirty="0"/>
              <a:t> = 9,4 T vychází: </a:t>
            </a:r>
            <a:br>
              <a:rPr lang="cs-CZ" sz="1600" dirty="0"/>
            </a:b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každých</a:t>
            </a:r>
            <a:r>
              <a:rPr lang="en-GB" sz="1600" dirty="0"/>
              <a:t> </a:t>
            </a:r>
            <a:r>
              <a:rPr lang="en-GB" sz="1600" dirty="0" err="1"/>
              <a:t>milion</a:t>
            </a:r>
            <a:r>
              <a:rPr lang="en-GB" sz="1600" dirty="0"/>
              <a:t> </a:t>
            </a:r>
            <a:r>
              <a:rPr lang="en-GB" sz="1600" dirty="0" err="1"/>
              <a:t>spinů</a:t>
            </a:r>
            <a:r>
              <a:rPr lang="en-GB" sz="1600" dirty="0"/>
              <a:t> je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stavu</a:t>
            </a:r>
            <a:r>
              <a:rPr lang="en-GB" sz="1600" dirty="0"/>
              <a:t> </a:t>
            </a:r>
            <a:r>
              <a:rPr lang="el-GR" sz="1600" dirty="0"/>
              <a:t>α</a:t>
            </a:r>
            <a:r>
              <a:rPr lang="cs-CZ" sz="1600" dirty="0"/>
              <a:t> </a:t>
            </a:r>
            <a:r>
              <a:rPr lang="en-GB" sz="1600" dirty="0" err="1"/>
              <a:t>přebytek</a:t>
            </a:r>
            <a:r>
              <a:rPr lang="en-GB" sz="1600" dirty="0"/>
              <a:t> </a:t>
            </a:r>
            <a:r>
              <a:rPr lang="en-GB" sz="1600" b="1" dirty="0"/>
              <a:t>64 </a:t>
            </a:r>
            <a:r>
              <a:rPr lang="en-GB" sz="1600" b="1" dirty="0" err="1"/>
              <a:t>spinů</a:t>
            </a:r>
            <a:endParaRPr lang="cs-CZ" sz="1600" b="1" dirty="0"/>
          </a:p>
          <a:p>
            <a:r>
              <a:rPr lang="en-GB" sz="1600" dirty="0" err="1"/>
              <a:t>Mezi</a:t>
            </a:r>
            <a:r>
              <a:rPr lang="en-GB" sz="1600" dirty="0"/>
              <a:t> </a:t>
            </a:r>
            <a:r>
              <a:rPr lang="en-GB" sz="1600" dirty="0" err="1"/>
              <a:t>oběma</a:t>
            </a:r>
            <a:r>
              <a:rPr lang="en-GB" sz="1600" dirty="0"/>
              <a:t> </a:t>
            </a:r>
            <a:r>
              <a:rPr lang="en-GB" sz="1600" dirty="0" err="1"/>
              <a:t>energetickými</a:t>
            </a:r>
            <a:r>
              <a:rPr lang="en-GB" sz="1600" dirty="0"/>
              <a:t> </a:t>
            </a:r>
            <a:r>
              <a:rPr lang="en-GB" sz="1600" dirty="0" err="1"/>
              <a:t>stavy</a:t>
            </a:r>
            <a:r>
              <a:rPr lang="en-GB" sz="1600" dirty="0"/>
              <a:t> </a:t>
            </a:r>
            <a:r>
              <a:rPr lang="en-GB" sz="1600" dirty="0" err="1"/>
              <a:t>mohou</a:t>
            </a:r>
            <a:r>
              <a:rPr lang="en-GB" sz="1600" dirty="0"/>
              <a:t> </a:t>
            </a:r>
            <a:r>
              <a:rPr lang="en-GB" sz="1600" dirty="0" err="1"/>
              <a:t>částice</a:t>
            </a:r>
            <a:r>
              <a:rPr lang="en-GB" sz="1600" dirty="0"/>
              <a:t> </a:t>
            </a:r>
            <a:r>
              <a:rPr lang="en-GB" sz="1600" dirty="0" err="1"/>
              <a:t>přecházet</a:t>
            </a:r>
            <a:r>
              <a:rPr lang="en-GB" sz="1600" dirty="0"/>
              <a:t>:</a:t>
            </a:r>
          </a:p>
          <a:p>
            <a:pPr lvl="1"/>
            <a:r>
              <a:rPr lang="en-GB" sz="1600" dirty="0"/>
              <a:t>Ze </a:t>
            </a:r>
            <a:r>
              <a:rPr lang="en-GB" sz="1600" dirty="0" err="1"/>
              <a:t>stavu</a:t>
            </a:r>
            <a:r>
              <a:rPr lang="en-GB" sz="1600" dirty="0"/>
              <a:t> s </a:t>
            </a:r>
            <a:r>
              <a:rPr lang="en-GB" sz="1600" dirty="0" err="1"/>
              <a:t>nižší</a:t>
            </a:r>
            <a:r>
              <a:rPr lang="en-GB" sz="1600" dirty="0"/>
              <a:t> </a:t>
            </a:r>
            <a:r>
              <a:rPr lang="en-GB" sz="1600" dirty="0" err="1"/>
              <a:t>energií</a:t>
            </a:r>
            <a:r>
              <a:rPr lang="en-GB" sz="1600" dirty="0"/>
              <a:t> do </a:t>
            </a:r>
            <a:r>
              <a:rPr lang="en-GB" sz="1600" dirty="0" err="1"/>
              <a:t>stavu</a:t>
            </a:r>
            <a:r>
              <a:rPr lang="en-GB" sz="1600" dirty="0"/>
              <a:t> s </a:t>
            </a:r>
            <a:r>
              <a:rPr lang="en-GB" sz="1600" dirty="0" err="1"/>
              <a:t>vyšší</a:t>
            </a:r>
            <a:r>
              <a:rPr lang="en-GB" sz="1600" dirty="0"/>
              <a:t> </a:t>
            </a:r>
            <a:r>
              <a:rPr lang="en-GB" sz="1600" dirty="0" err="1"/>
              <a:t>energií</a:t>
            </a:r>
            <a:r>
              <a:rPr lang="en-GB" sz="1600" dirty="0"/>
              <a:t> (</a:t>
            </a:r>
            <a:r>
              <a:rPr lang="en-GB" sz="1600" dirty="0" err="1"/>
              <a:t>excitace</a:t>
            </a:r>
            <a:r>
              <a:rPr lang="en-GB" sz="1600" dirty="0"/>
              <a:t>) </a:t>
            </a:r>
            <a:r>
              <a:rPr lang="en-GB" sz="1600" dirty="0" err="1"/>
              <a:t>dodáním</a:t>
            </a:r>
            <a:r>
              <a:rPr lang="cs-CZ" sz="1600" dirty="0"/>
              <a:t> </a:t>
            </a:r>
            <a:r>
              <a:rPr lang="en-GB" sz="1600" dirty="0" err="1"/>
              <a:t>kvanta</a:t>
            </a:r>
            <a:r>
              <a:rPr lang="en-GB" sz="1600" dirty="0"/>
              <a:t> </a:t>
            </a:r>
            <a:r>
              <a:rPr lang="en-GB" sz="1600" dirty="0" err="1"/>
              <a:t>energie</a:t>
            </a:r>
            <a:r>
              <a:rPr lang="en-GB" sz="1600" dirty="0"/>
              <a:t> (</a:t>
            </a:r>
            <a:r>
              <a:rPr lang="el-GR" sz="1600" dirty="0"/>
              <a:t>Δ</a:t>
            </a:r>
            <a:r>
              <a:rPr lang="en-GB" sz="1600" dirty="0"/>
              <a:t>E): </a:t>
            </a:r>
            <a:r>
              <a:rPr lang="en-GB" sz="1600" dirty="0" err="1"/>
              <a:t>např</a:t>
            </a:r>
            <a:r>
              <a:rPr lang="en-GB" sz="1600" dirty="0"/>
              <a:t>. RF </a:t>
            </a:r>
            <a:r>
              <a:rPr lang="en-GB" sz="1600" dirty="0" err="1"/>
              <a:t>pulz</a:t>
            </a:r>
            <a:r>
              <a:rPr lang="en-GB" sz="1600" dirty="0"/>
              <a:t> s </a:t>
            </a:r>
            <a:r>
              <a:rPr lang="en-GB" sz="1600" dirty="0" err="1"/>
              <a:t>odpovídající</a:t>
            </a:r>
            <a:r>
              <a:rPr lang="en-GB" sz="1600" dirty="0"/>
              <a:t> </a:t>
            </a:r>
            <a:r>
              <a:rPr lang="en-GB" sz="1600" dirty="0" err="1"/>
              <a:t>frekvencí</a:t>
            </a:r>
            <a:r>
              <a:rPr lang="en-GB" sz="1600" dirty="0"/>
              <a:t> (</a:t>
            </a:r>
            <a:r>
              <a:rPr lang="cs-CZ" sz="1600" dirty="0">
                <a:latin typeface="Symbol" panose="05050102010706020507" pitchFamily="18" charset="2"/>
              </a:rPr>
              <a:t>n</a:t>
            </a:r>
            <a:r>
              <a:rPr lang="en-GB" sz="1600" dirty="0"/>
              <a:t>).</a:t>
            </a:r>
          </a:p>
          <a:p>
            <a:pPr lvl="1"/>
            <a:r>
              <a:rPr lang="en-GB" sz="1600" dirty="0"/>
              <a:t>Ze </a:t>
            </a:r>
            <a:r>
              <a:rPr lang="en-GB" sz="1600" dirty="0" err="1"/>
              <a:t>stavu</a:t>
            </a:r>
            <a:r>
              <a:rPr lang="en-GB" sz="1600" dirty="0"/>
              <a:t> s </a:t>
            </a:r>
            <a:r>
              <a:rPr lang="en-GB" sz="1600" dirty="0" err="1"/>
              <a:t>vyšší</a:t>
            </a:r>
            <a:r>
              <a:rPr lang="en-GB" sz="1600" dirty="0"/>
              <a:t> </a:t>
            </a:r>
            <a:r>
              <a:rPr lang="en-GB" sz="1600" dirty="0" err="1"/>
              <a:t>energií</a:t>
            </a:r>
            <a:r>
              <a:rPr lang="en-GB" sz="1600" dirty="0"/>
              <a:t> do </a:t>
            </a:r>
            <a:r>
              <a:rPr lang="en-GB" sz="1600" dirty="0" err="1"/>
              <a:t>stavu</a:t>
            </a:r>
            <a:r>
              <a:rPr lang="en-GB" sz="1600" dirty="0"/>
              <a:t> s </a:t>
            </a:r>
            <a:r>
              <a:rPr lang="en-GB" sz="1600" dirty="0" err="1"/>
              <a:t>nižší</a:t>
            </a:r>
            <a:r>
              <a:rPr lang="en-GB" sz="1600" dirty="0"/>
              <a:t> </a:t>
            </a:r>
            <a:r>
              <a:rPr lang="en-GB" sz="1600" dirty="0" err="1"/>
              <a:t>energií</a:t>
            </a:r>
            <a:r>
              <a:rPr lang="en-GB" sz="1600" dirty="0"/>
              <a:t> (</a:t>
            </a:r>
            <a:r>
              <a:rPr lang="en-GB" sz="1600" dirty="0" err="1"/>
              <a:t>deexcitace</a:t>
            </a:r>
            <a:r>
              <a:rPr lang="en-GB" sz="1600" dirty="0"/>
              <a:t>)</a:t>
            </a:r>
            <a:r>
              <a:rPr lang="cs-CZ" sz="1600" dirty="0"/>
              <a:t> v</a:t>
            </a:r>
            <a:r>
              <a:rPr lang="en-GB" sz="1600" dirty="0" err="1"/>
              <a:t>yzářením</a:t>
            </a:r>
            <a:r>
              <a:rPr lang="en-GB" sz="1600" dirty="0"/>
              <a:t> </a:t>
            </a:r>
            <a:r>
              <a:rPr lang="en-GB" sz="1600" dirty="0" err="1"/>
              <a:t>nadbytečné</a:t>
            </a:r>
            <a:r>
              <a:rPr lang="en-GB" sz="1600" dirty="0"/>
              <a:t> </a:t>
            </a:r>
            <a:r>
              <a:rPr lang="en-GB" sz="1600" dirty="0" err="1"/>
              <a:t>energie</a:t>
            </a:r>
            <a:r>
              <a:rPr lang="en-GB" sz="1600" dirty="0"/>
              <a:t> (</a:t>
            </a:r>
            <a:r>
              <a:rPr lang="el-GR" sz="1600" dirty="0"/>
              <a:t>Δ</a:t>
            </a:r>
            <a:r>
              <a:rPr lang="en-GB" sz="1600" dirty="0"/>
              <a:t>E): </a:t>
            </a:r>
            <a:r>
              <a:rPr lang="en-GB" sz="1600" dirty="0" err="1"/>
              <a:t>měřený</a:t>
            </a:r>
            <a:r>
              <a:rPr lang="en-GB" sz="1600" dirty="0"/>
              <a:t> </a:t>
            </a:r>
            <a:r>
              <a:rPr lang="en-GB" sz="1600" dirty="0" err="1"/>
              <a:t>signál</a:t>
            </a:r>
            <a:r>
              <a:rPr lang="cs-CZ" sz="1600" dirty="0"/>
              <a:t>.</a:t>
            </a:r>
          </a:p>
          <a:p>
            <a:pPr>
              <a:spcAft>
                <a:spcPts val="600"/>
              </a:spcAft>
            </a:pPr>
            <a:endParaRPr lang="cs-CZ" sz="1600" dirty="0"/>
          </a:p>
        </p:txBody>
      </p:sp>
      <p:pic>
        <p:nvPicPr>
          <p:cNvPr id="22531" name="Picture 5" descr="enrgdi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2629"/>
            <a:ext cx="5254625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 descr="enrgdi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8061" y="459172"/>
            <a:ext cx="40290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5364088" y="275815"/>
            <a:ext cx="245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ym typeface="Symbol" pitchFamily="18" charset="2"/>
              </a:rPr>
              <a:t>E = E</a:t>
            </a:r>
            <a:r>
              <a:rPr lang="cs-CZ" baseline="-25000">
                <a:sym typeface="Symbol" pitchFamily="18" charset="2"/>
              </a:rPr>
              <a:t>-1/2</a:t>
            </a:r>
            <a:r>
              <a:rPr lang="cs-CZ">
                <a:sym typeface="Symbol" pitchFamily="18" charset="2"/>
              </a:rPr>
              <a:t>-E</a:t>
            </a:r>
            <a:r>
              <a:rPr lang="cs-CZ" baseline="-25000">
                <a:sym typeface="Symbol" pitchFamily="18" charset="2"/>
              </a:rPr>
              <a:t>+1/2 </a:t>
            </a:r>
            <a:r>
              <a:rPr lang="cs-CZ">
                <a:sym typeface="Symbol" pitchFamily="18" charset="2"/>
              </a:rPr>
              <a:t>= 2B</a:t>
            </a:r>
            <a:r>
              <a:rPr lang="cs-CZ" baseline="-25000">
                <a:sym typeface="Symbol" pitchFamily="18" charset="2"/>
              </a:rPr>
              <a:t>0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544" y="1484784"/>
            <a:ext cx="1617598" cy="57982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780" y="3419048"/>
            <a:ext cx="25800" cy="64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182"/>
          <a:stretch/>
        </p:blipFill>
        <p:spPr>
          <a:xfrm>
            <a:off x="6084168" y="4869160"/>
            <a:ext cx="1288221" cy="511431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31FD549-49C7-4379-BE7B-1A837E3B0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99DB7-47DD-4F97-B2D8-59C9CFE0B4D1}" type="slidenum">
              <a:rPr lang="cs-CZ" smtClean="0"/>
              <a:pPr>
                <a:defRPr/>
              </a:pPr>
              <a:t>44</a:t>
            </a:fld>
            <a:endParaRPr lang="cs-CZ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954" y="136524"/>
            <a:ext cx="8569325" cy="62644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1800" dirty="0"/>
              <a:t>Pokud je jádro s nenulovým spinovým číslem mimo magnetické pole, jaderný spin se nijak neprojevuje. </a:t>
            </a:r>
            <a:br>
              <a:rPr lang="cs-CZ" sz="1800" dirty="0"/>
            </a:br>
            <a:r>
              <a:rPr lang="cs-CZ" sz="1800" dirty="0"/>
              <a:t>V magnetickém poli o intenzitě B je výsledkem silového působení magnetického pole a magnetického momentu jádra precesní pohyb vektoru magnetického momentu jádra μ kolem směru B</a:t>
            </a:r>
            <a:r>
              <a:rPr lang="cs-CZ" sz="1800" baseline="-25000" dirty="0"/>
              <a:t>0</a:t>
            </a:r>
            <a:r>
              <a:rPr lang="cs-CZ" sz="1800" dirty="0"/>
              <a:t> s frekvencí </a:t>
            </a:r>
          </a:p>
          <a:p>
            <a:pPr>
              <a:spcAft>
                <a:spcPts val="600"/>
              </a:spcAft>
            </a:pPr>
            <a:r>
              <a:rPr lang="cs-CZ" sz="1800" b="1" dirty="0"/>
              <a:t>Magnetická rezonance jádra</a:t>
            </a:r>
            <a:r>
              <a:rPr lang="cs-CZ" sz="1800" dirty="0"/>
              <a:t>  - energetický přechod mezi hladinami, který nastává při absorpci elektromagnetického záření o frekvenci odpovídající rozdílu energetických hladin </a:t>
            </a:r>
          </a:p>
          <a:p>
            <a:r>
              <a:rPr lang="en-GB" sz="1800" dirty="0" err="1"/>
              <a:t>Při</a:t>
            </a:r>
            <a:r>
              <a:rPr lang="en-GB" sz="1800" dirty="0"/>
              <a:t> </a:t>
            </a:r>
            <a:r>
              <a:rPr lang="en-GB" sz="1800" dirty="0" err="1"/>
              <a:t>aplikaci</a:t>
            </a:r>
            <a:r>
              <a:rPr lang="en-GB" sz="1800" dirty="0"/>
              <a:t> </a:t>
            </a:r>
            <a:r>
              <a:rPr lang="en-GB" sz="1800" dirty="0" err="1"/>
              <a:t>RF</a:t>
            </a:r>
            <a:r>
              <a:rPr lang="en-GB" sz="1800" dirty="0"/>
              <a:t> </a:t>
            </a:r>
            <a:r>
              <a:rPr lang="en-GB" sz="1800" dirty="0" err="1"/>
              <a:t>pulzu</a:t>
            </a:r>
            <a:r>
              <a:rPr lang="en-GB" sz="1800" dirty="0"/>
              <a:t> </a:t>
            </a:r>
            <a:r>
              <a:rPr lang="en-GB" sz="1800" dirty="0" err="1"/>
              <a:t>dojde</a:t>
            </a:r>
            <a:r>
              <a:rPr lang="en-GB" sz="1800" dirty="0"/>
              <a:t> k </a:t>
            </a:r>
            <a:r>
              <a:rPr lang="en-GB" sz="1800" dirty="0" err="1"/>
              <a:t>fázovému</a:t>
            </a:r>
            <a:r>
              <a:rPr lang="en-GB" sz="1800" dirty="0"/>
              <a:t> </a:t>
            </a:r>
            <a:r>
              <a:rPr lang="en-GB" sz="1800" dirty="0" err="1"/>
              <a:t>sladění</a:t>
            </a:r>
            <a:r>
              <a:rPr lang="en-GB" sz="1800" dirty="0"/>
              <a:t> </a:t>
            </a:r>
            <a:r>
              <a:rPr lang="en-GB" sz="1800" dirty="0" err="1"/>
              <a:t>precesního</a:t>
            </a:r>
            <a:r>
              <a:rPr lang="cs-CZ" sz="1800" dirty="0"/>
              <a:t> </a:t>
            </a:r>
            <a:r>
              <a:rPr lang="en-GB" sz="1800" dirty="0" err="1"/>
              <a:t>pohybu</a:t>
            </a:r>
            <a:r>
              <a:rPr lang="en-GB" sz="1800" dirty="0"/>
              <a:t> </a:t>
            </a:r>
            <a:r>
              <a:rPr lang="en-GB" sz="1800" dirty="0" err="1"/>
              <a:t>všech</a:t>
            </a:r>
            <a:r>
              <a:rPr lang="en-GB" sz="1800" dirty="0"/>
              <a:t> </a:t>
            </a:r>
            <a:r>
              <a:rPr lang="en-GB" sz="1800" dirty="0" err="1"/>
              <a:t>částic</a:t>
            </a:r>
            <a:r>
              <a:rPr lang="en-GB" sz="1800" dirty="0"/>
              <a:t> (</a:t>
            </a:r>
            <a:r>
              <a:rPr lang="en-GB" sz="1800" dirty="0" err="1"/>
              <a:t>sfázování</a:t>
            </a:r>
            <a:r>
              <a:rPr lang="en-GB" sz="1800" dirty="0"/>
              <a:t>).</a:t>
            </a:r>
            <a:endParaRPr lang="cs-CZ" sz="1800" dirty="0"/>
          </a:p>
          <a:p>
            <a:r>
              <a:rPr lang="cs-CZ" sz="1800" dirty="0" err="1"/>
              <a:t>Deexcitace</a:t>
            </a:r>
            <a:r>
              <a:rPr lang="cs-CZ" sz="1800" dirty="0"/>
              <a:t> částic</a:t>
            </a:r>
          </a:p>
          <a:p>
            <a:pPr lvl="1"/>
            <a:r>
              <a:rPr lang="cs-CZ" sz="1800" dirty="0"/>
              <a:t>Po skončení RF pulzu (</a:t>
            </a:r>
            <a:r>
              <a:rPr lang="cs-CZ" sz="1800" dirty="0" err="1"/>
              <a:t>mag</a:t>
            </a:r>
            <a:r>
              <a:rPr lang="cs-CZ" sz="1800" dirty="0"/>
              <a:t>. pole B1) se vychýlený vektor magnetizace navrací působením relaxačních mechanismů zpět do stavu termodynamické rovnováhy, tj. zpět do směru vnějšího magnetického </a:t>
            </a:r>
            <a:r>
              <a:rPr lang="pl-PL" sz="1800" dirty="0"/>
              <a:t>pole B0, tj. do osy z (z M  do Mz).</a:t>
            </a:r>
          </a:p>
          <a:p>
            <a:pPr lvl="1"/>
            <a:r>
              <a:rPr lang="cs-CZ" sz="1800" dirty="0"/>
              <a:t>Návrat vektoru magnetizace – tzv. </a:t>
            </a:r>
            <a:r>
              <a:rPr lang="cs-CZ" sz="1800" b="1" dirty="0"/>
              <a:t>relaxace </a:t>
            </a:r>
            <a:r>
              <a:rPr lang="cs-CZ" sz="1800" dirty="0"/>
              <a:t>– je provázen vyzářením přebytečné energie (</a:t>
            </a:r>
            <a:r>
              <a:rPr lang="cs-CZ" sz="1800" dirty="0" err="1"/>
              <a:t>deexcitace</a:t>
            </a:r>
            <a:r>
              <a:rPr lang="cs-CZ" sz="1800" dirty="0"/>
              <a:t>), která se detekuje jako MRI signál (FID, echo).</a:t>
            </a:r>
          </a:p>
          <a:p>
            <a:r>
              <a:rPr lang="cs-CZ" sz="1800" b="1" dirty="0"/>
              <a:t>Relaxační mechanismy </a:t>
            </a:r>
            <a:r>
              <a:rPr lang="cs-CZ" sz="1800" dirty="0"/>
              <a:t>rozlišujeme dva typy:</a:t>
            </a:r>
          </a:p>
          <a:p>
            <a:pPr lvl="1"/>
            <a:r>
              <a:rPr lang="cs-CZ" sz="1800" dirty="0"/>
              <a:t> Spin-mřížková interakce (relaxace T1, podélná relaxace – longitudinální)</a:t>
            </a:r>
          </a:p>
          <a:p>
            <a:r>
              <a:rPr lang="de-DE" sz="1800" dirty="0"/>
              <a:t>T1 je </a:t>
            </a:r>
            <a:r>
              <a:rPr lang="de-DE" sz="1800" dirty="0" err="1"/>
              <a:t>charakteristická</a:t>
            </a:r>
            <a:r>
              <a:rPr lang="de-DE" sz="1800" dirty="0"/>
              <a:t> pro </a:t>
            </a:r>
            <a:r>
              <a:rPr lang="de-DE" sz="1800" dirty="0" err="1"/>
              <a:t>různé</a:t>
            </a:r>
            <a:r>
              <a:rPr lang="de-DE" sz="1800" dirty="0"/>
              <a:t> </a:t>
            </a:r>
            <a:r>
              <a:rPr lang="de-DE" sz="1800" dirty="0" err="1"/>
              <a:t>tkáně</a:t>
            </a:r>
            <a:r>
              <a:rPr lang="de-DE" sz="1800" dirty="0"/>
              <a:t> – </a:t>
            </a:r>
            <a:r>
              <a:rPr lang="de-DE" sz="1800" dirty="0" err="1"/>
              <a:t>závisí</a:t>
            </a:r>
            <a:r>
              <a:rPr lang="de-DE" sz="1800" dirty="0"/>
              <a:t> na </a:t>
            </a:r>
            <a:r>
              <a:rPr lang="de-DE" sz="1800" dirty="0" err="1"/>
              <a:t>velikosti</a:t>
            </a:r>
            <a:r>
              <a:rPr lang="de-DE" sz="1800" dirty="0"/>
              <a:t> </a:t>
            </a:r>
            <a:r>
              <a:rPr lang="de-DE" sz="1800" dirty="0" err="1"/>
              <a:t>jader</a:t>
            </a:r>
            <a:r>
              <a:rPr lang="de-DE" sz="1800" dirty="0"/>
              <a:t>,</a:t>
            </a:r>
            <a:r>
              <a:rPr lang="cs-CZ" sz="1800" dirty="0"/>
              <a:t> koncentraci jader, chemických vazbách, teplotě, apod. Protony pevně vázané v tukové tkáni proto relaxují mnohem rychleji než např. slabě vázané protony v mozkomíšním moku.</a:t>
            </a:r>
          </a:p>
          <a:p>
            <a:pPr lvl="1"/>
            <a:r>
              <a:rPr lang="cs-CZ" sz="1800" dirty="0"/>
              <a:t> Spin-spinová interakce (relaxace T2, příčná relaxace – transverzální).</a:t>
            </a:r>
          </a:p>
          <a:p>
            <a:pPr>
              <a:spcAft>
                <a:spcPts val="600"/>
              </a:spcAft>
            </a:pPr>
            <a:endParaRPr lang="cs-CZ" sz="18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6727129-D1A8-41E8-80C6-85A3420D3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99DB7-47DD-4F97-B2D8-59C9CFE0B4D1}" type="slidenum">
              <a:rPr lang="cs-CZ" smtClean="0"/>
              <a:pPr>
                <a:defRPr/>
              </a:pPr>
              <a:t>45</a:t>
            </a:fld>
            <a:endParaRPr lang="cs-CZ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Stínění (</a:t>
            </a:r>
            <a:r>
              <a:rPr lang="cs-CZ" dirty="0" err="1"/>
              <a:t>shielding</a:t>
            </a:r>
            <a:r>
              <a:rPr lang="cs-CZ" dirty="0"/>
              <a:t>, </a:t>
            </a:r>
            <a:r>
              <a:rPr lang="cs-CZ" dirty="0" err="1"/>
              <a:t>deshielding</a:t>
            </a:r>
            <a:r>
              <a:rPr lang="cs-CZ" dirty="0"/>
              <a:t>)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569325" cy="5545137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15000"/>
              </a:spcAft>
            </a:pPr>
            <a:r>
              <a:rPr lang="cs-CZ" sz="1700" dirty="0"/>
              <a:t>Pozorování NMR spekter proto, že jádra atomů jsou od B, v němž se nacházejí, stíněna</a:t>
            </a:r>
          </a:p>
          <a:p>
            <a:r>
              <a:rPr lang="cs-CZ" sz="1700" dirty="0"/>
              <a:t>Ve skutečnosti bývají částice v látce ovlivněny nejen silným vnějším magnetickým polem (B0), ale také lokálním celkovým </a:t>
            </a:r>
            <a:r>
              <a:rPr lang="cs-CZ" sz="1700" dirty="0" err="1"/>
              <a:t>mag</a:t>
            </a:r>
            <a:r>
              <a:rPr lang="cs-CZ" sz="1700" dirty="0"/>
              <a:t>. polem, které vytvářejí pohybující se okolní částice (B - slabé):</a:t>
            </a:r>
          </a:p>
          <a:p>
            <a:pPr lvl="1" eaLnBrk="1" hangingPunct="1">
              <a:spcBef>
                <a:spcPct val="0"/>
              </a:spcBef>
              <a:spcAft>
                <a:spcPct val="15000"/>
              </a:spcAft>
            </a:pPr>
            <a:r>
              <a:rPr lang="cs-CZ" sz="1700" dirty="0">
                <a:solidFill>
                  <a:srgbClr val="FF0000"/>
                </a:solidFill>
              </a:rPr>
              <a:t>Elektrony svým pohybem vytvářejí magnetické pole, které má opačný směr než vnější magnetické pole </a:t>
            </a:r>
            <a:r>
              <a:rPr lang="cs-CZ" sz="1700" b="1" dirty="0" err="1">
                <a:solidFill>
                  <a:srgbClr val="FF0000"/>
                </a:solidFill>
              </a:rPr>
              <a:t>B</a:t>
            </a:r>
            <a:r>
              <a:rPr lang="cs-CZ" sz="1700" b="1" baseline="-25000" dirty="0" err="1">
                <a:solidFill>
                  <a:srgbClr val="FF0000"/>
                </a:solidFill>
              </a:rPr>
              <a:t>0</a:t>
            </a:r>
            <a:r>
              <a:rPr lang="cs-CZ" sz="1700" dirty="0">
                <a:solidFill>
                  <a:srgbClr val="FF0000"/>
                </a:solidFill>
              </a:rPr>
              <a:t>. </a:t>
            </a:r>
          </a:p>
          <a:p>
            <a:pPr lvl="1" eaLnBrk="1" hangingPunct="1">
              <a:spcBef>
                <a:spcPct val="0"/>
              </a:spcBef>
              <a:spcAft>
                <a:spcPct val="15000"/>
              </a:spcAft>
            </a:pPr>
            <a:r>
              <a:rPr lang="cs-CZ" sz="1700" dirty="0">
                <a:solidFill>
                  <a:srgbClr val="FF0000"/>
                </a:solidFill>
              </a:rPr>
              <a:t>Jádra stejného izotopu, která nemají stejné chemické okolí se liší rozložením elektronů ve svém okolí a tím intenzitou stínění.  </a:t>
            </a:r>
          </a:p>
          <a:p>
            <a:pPr lvl="1" eaLnBrk="1" hangingPunct="1">
              <a:spcBef>
                <a:spcPct val="0"/>
              </a:spcBef>
              <a:spcAft>
                <a:spcPct val="15000"/>
              </a:spcAft>
            </a:pPr>
            <a:r>
              <a:rPr lang="cs-CZ" sz="1700" dirty="0">
                <a:solidFill>
                  <a:srgbClr val="FF0000"/>
                </a:solidFill>
              </a:rPr>
              <a:t>Míra stínění je dána elektronegativitou ostatních atomů.</a:t>
            </a:r>
          </a:p>
          <a:p>
            <a:pPr eaLnBrk="1" hangingPunct="1">
              <a:spcBef>
                <a:spcPct val="0"/>
              </a:spcBef>
              <a:spcAft>
                <a:spcPct val="15000"/>
              </a:spcAft>
            </a:pPr>
            <a:r>
              <a:rPr lang="cs-CZ" sz="1700" b="1" dirty="0"/>
              <a:t>Jádro je stíněno pokud elektrony okolo rotují v magnetickém poli a tvoří sekundární indukované magnetické pole</a:t>
            </a:r>
            <a:r>
              <a:rPr lang="cs-CZ" sz="1700" dirty="0"/>
              <a:t> </a:t>
            </a:r>
          </a:p>
          <a:p>
            <a:pPr eaLnBrk="1" hangingPunct="1">
              <a:spcBef>
                <a:spcPct val="0"/>
              </a:spcBef>
              <a:spcAft>
                <a:spcPct val="15000"/>
              </a:spcAft>
            </a:pPr>
            <a:r>
              <a:rPr lang="cs-CZ" sz="1700" dirty="0"/>
              <a:t>Skutečná hodnota magnetické indukce B, která působí na atomové jádro atomu v molekule je vlivem stíněním elektronového obalu atomu a sousedních atomů nižší, než vnější indukce </a:t>
            </a:r>
          </a:p>
          <a:p>
            <a:pPr eaLnBrk="1" hangingPunct="1">
              <a:spcBef>
                <a:spcPct val="0"/>
              </a:spcBef>
              <a:spcAft>
                <a:spcPct val="15000"/>
              </a:spcAft>
            </a:pPr>
            <a:r>
              <a:rPr lang="cs-CZ" sz="1700" dirty="0"/>
              <a:t>B = </a:t>
            </a:r>
            <a:r>
              <a:rPr lang="cs-CZ" sz="1700" dirty="0" err="1"/>
              <a:t>B</a:t>
            </a:r>
            <a:r>
              <a:rPr lang="cs-CZ" sz="1700" baseline="-25000" dirty="0" err="1"/>
              <a:t>0</a:t>
            </a:r>
            <a:r>
              <a:rPr lang="cs-CZ" sz="1700" dirty="0"/>
              <a:t> (1 – σ) ,  σ - stínící konstanta </a:t>
            </a:r>
          </a:p>
          <a:p>
            <a:pPr lvl="1" eaLnBrk="1" hangingPunct="1">
              <a:spcBef>
                <a:spcPct val="0"/>
              </a:spcBef>
              <a:spcAft>
                <a:spcPct val="15000"/>
              </a:spcAft>
            </a:pPr>
            <a:r>
              <a:rPr lang="cs-CZ" sz="1700" dirty="0">
                <a:solidFill>
                  <a:srgbClr val="FF0000"/>
                </a:solidFill>
              </a:rPr>
              <a:t>Rezonanční podmínka je tedy splněna při hodnotě frekvence </a:t>
            </a:r>
            <a:br>
              <a:rPr lang="cs-CZ" sz="1700" dirty="0">
                <a:solidFill>
                  <a:srgbClr val="FF0000"/>
                </a:solidFill>
              </a:rPr>
            </a:br>
            <a:r>
              <a:rPr lang="cs-CZ" sz="1700" b="1" dirty="0">
                <a:solidFill>
                  <a:srgbClr val="FF0000"/>
                </a:solidFill>
                <a:sym typeface="Symbol" pitchFamily="18" charset="2"/>
              </a:rPr>
              <a:t></a:t>
            </a:r>
            <a:r>
              <a:rPr lang="cs-CZ" sz="1700" b="1" dirty="0">
                <a:solidFill>
                  <a:srgbClr val="FF0000"/>
                </a:solidFill>
              </a:rPr>
              <a:t> = ∆E/h = </a:t>
            </a:r>
            <a:r>
              <a:rPr lang="cs-CZ" sz="1700" b="1" dirty="0">
                <a:solidFill>
                  <a:srgbClr val="FF0000"/>
                </a:solidFill>
                <a:sym typeface="Symbol" pitchFamily="18" charset="2"/>
              </a:rPr>
              <a:t></a:t>
            </a:r>
            <a:r>
              <a:rPr lang="cs-CZ" sz="1700" b="1" dirty="0">
                <a:solidFill>
                  <a:srgbClr val="FF0000"/>
                </a:solidFill>
              </a:rPr>
              <a:t>B / 2π = </a:t>
            </a:r>
            <a:r>
              <a:rPr lang="cs-CZ" sz="1700" b="1" dirty="0">
                <a:solidFill>
                  <a:srgbClr val="FF0000"/>
                </a:solidFill>
                <a:sym typeface="Symbol" pitchFamily="18" charset="2"/>
              </a:rPr>
              <a:t></a:t>
            </a:r>
            <a:r>
              <a:rPr lang="cs-CZ" sz="1700" b="1" dirty="0">
                <a:solidFill>
                  <a:srgbClr val="FF0000"/>
                </a:solidFill>
              </a:rPr>
              <a:t> B</a:t>
            </a:r>
            <a:r>
              <a:rPr lang="cs-CZ" sz="1700" b="1" baseline="-25000" dirty="0">
                <a:solidFill>
                  <a:srgbClr val="FF0000"/>
                </a:solidFill>
              </a:rPr>
              <a:t>0</a:t>
            </a:r>
            <a:r>
              <a:rPr lang="cs-CZ" sz="1700" b="1" dirty="0">
                <a:solidFill>
                  <a:srgbClr val="FF0000"/>
                </a:solidFill>
              </a:rPr>
              <a:t> (1 – σ) / 2π</a:t>
            </a:r>
            <a:r>
              <a:rPr lang="cs-CZ" sz="1700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cs-CZ" sz="1700" b="1" dirty="0"/>
              <a:t>Jestliže na jádra působí různě velké efektivní magnetické pole, budou mít tato jádra i různou rezonanční frekvenci. </a:t>
            </a:r>
          </a:p>
          <a:p>
            <a:pPr lvl="1">
              <a:spcBef>
                <a:spcPct val="0"/>
              </a:spcBef>
            </a:pPr>
            <a:r>
              <a:rPr lang="cs-CZ" sz="1700" dirty="0"/>
              <a:t>Proto pro vyjadřování chemického posunu stupnice δ s jednotkou </a:t>
            </a:r>
            <a:r>
              <a:rPr lang="cs-CZ" sz="1700" b="1" dirty="0" err="1"/>
              <a:t>ppm</a:t>
            </a:r>
            <a:r>
              <a:rPr lang="cs-CZ" sz="1700" dirty="0"/>
              <a:t> </a:t>
            </a:r>
            <a:br>
              <a:rPr lang="cs-CZ" sz="1700" dirty="0"/>
            </a:br>
            <a:r>
              <a:rPr lang="cs-CZ" sz="1700" dirty="0"/>
              <a:t>Posun signálů na frekvenční ose se vyjadřuje jako relativní veličina – tzv. </a:t>
            </a:r>
            <a:r>
              <a:rPr lang="cs-CZ" sz="1700" b="1" dirty="0"/>
              <a:t>chemický posun δ.</a:t>
            </a:r>
            <a:r>
              <a:rPr lang="cs-CZ" sz="1700" dirty="0"/>
              <a:t> </a:t>
            </a:r>
          </a:p>
          <a:p>
            <a:pPr lvl="2">
              <a:spcBef>
                <a:spcPct val="0"/>
              </a:spcBef>
            </a:pPr>
            <a:r>
              <a:rPr lang="cs-CZ" sz="1700" dirty="0"/>
              <a:t>počátek stupnice se volí podle standardu - </a:t>
            </a:r>
            <a:r>
              <a:rPr lang="cs-CZ" sz="1700" dirty="0" err="1"/>
              <a:t>tetramethylsilanu</a:t>
            </a:r>
            <a:r>
              <a:rPr lang="cs-CZ" sz="1700" dirty="0"/>
              <a:t> (TMS) </a:t>
            </a:r>
          </a:p>
          <a:p>
            <a:pPr lvl="1" eaLnBrk="1" hangingPunct="1">
              <a:spcBef>
                <a:spcPct val="0"/>
              </a:spcBef>
              <a:spcAft>
                <a:spcPct val="15000"/>
              </a:spcAft>
            </a:pPr>
            <a:endParaRPr lang="cs-CZ" sz="1700" dirty="0">
              <a:solidFill>
                <a:srgbClr val="FF0000"/>
              </a:solidFill>
            </a:endParaRPr>
          </a:p>
        </p:txBody>
      </p:sp>
      <p:sp>
        <p:nvSpPr>
          <p:cNvPr id="23555" name="AutoShape 5" descr="Výsledek obrázku pro chlorpropan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D91740C-6778-446B-AD6F-14E5F985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99DB7-47DD-4F97-B2D8-59C9CFE0B4D1}" type="slidenum">
              <a:rPr lang="cs-CZ" smtClean="0"/>
              <a:pPr>
                <a:defRPr/>
              </a:pPr>
              <a:t>46</a:t>
            </a:fld>
            <a:endParaRPr lang="cs-CZ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7975" y="302990"/>
            <a:ext cx="8569325" cy="547211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Cl </a:t>
            </a:r>
            <a:r>
              <a:rPr lang="cs-CZ" b="1" dirty="0" err="1"/>
              <a:t>C</a:t>
            </a:r>
            <a:r>
              <a:rPr lang="cs-CZ" b="1" dirty="0" err="1">
                <a:solidFill>
                  <a:srgbClr val="FF0000"/>
                </a:solidFill>
              </a:rPr>
              <a:t>H</a:t>
            </a:r>
            <a:r>
              <a:rPr lang="cs-CZ" b="1" baseline="-25000" dirty="0" err="1">
                <a:solidFill>
                  <a:srgbClr val="FF0000"/>
                </a:solidFill>
              </a:rPr>
              <a:t>2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/>
              <a:t>C</a:t>
            </a:r>
            <a:r>
              <a:rPr lang="cs-CZ" b="1" dirty="0" err="1">
                <a:solidFill>
                  <a:srgbClr val="3333FF"/>
                </a:solidFill>
              </a:rPr>
              <a:t>H</a:t>
            </a:r>
            <a:r>
              <a:rPr lang="cs-CZ" b="1" baseline="-25000" dirty="0" err="1">
                <a:solidFill>
                  <a:srgbClr val="3333FF"/>
                </a:solidFill>
              </a:rPr>
              <a:t>2</a:t>
            </a:r>
            <a:r>
              <a:rPr lang="cs-CZ" b="1" dirty="0"/>
              <a:t> </a:t>
            </a:r>
            <a:r>
              <a:rPr lang="cs-CZ" b="1" dirty="0" err="1"/>
              <a:t>C</a:t>
            </a:r>
            <a:r>
              <a:rPr lang="cs-CZ" b="1" dirty="0" err="1">
                <a:solidFill>
                  <a:srgbClr val="00B050"/>
                </a:solidFill>
              </a:rPr>
              <a:t>H</a:t>
            </a:r>
            <a:r>
              <a:rPr lang="cs-CZ" b="1" baseline="-25000" dirty="0" err="1">
                <a:solidFill>
                  <a:srgbClr val="00B050"/>
                </a:solidFill>
              </a:rPr>
              <a:t>3</a:t>
            </a:r>
            <a:endParaRPr lang="cs-CZ" b="1" baseline="-25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dirty="0"/>
              <a:t>Cl elektronegativní takže bude přitahovat elektrony ...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H nejméně stíněné (</a:t>
            </a:r>
            <a:r>
              <a:rPr lang="cs-CZ" dirty="0" err="1">
                <a:solidFill>
                  <a:srgbClr val="FF0000"/>
                </a:solidFill>
              </a:rPr>
              <a:t>deshielded</a:t>
            </a:r>
            <a:r>
              <a:rPr lang="cs-CZ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cs-CZ" dirty="0">
                <a:solidFill>
                  <a:srgbClr val="3333FF"/>
                </a:solidFill>
              </a:rPr>
              <a:t>H středně stíněné</a:t>
            </a: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H</a:t>
            </a:r>
            <a:r>
              <a:rPr lang="cs-CZ" dirty="0"/>
              <a:t> </a:t>
            </a:r>
            <a:r>
              <a:rPr lang="cs-CZ" dirty="0">
                <a:solidFill>
                  <a:srgbClr val="00B050"/>
                </a:solidFill>
              </a:rPr>
              <a:t>nejvíc stíněné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6" name="Skupina 5"/>
          <p:cNvGrpSpPr/>
          <p:nvPr/>
        </p:nvGrpSpPr>
        <p:grpSpPr>
          <a:xfrm>
            <a:off x="827584" y="4728060"/>
            <a:ext cx="1354858" cy="862231"/>
            <a:chOff x="286894" y="3140968"/>
            <a:chExt cx="1356043" cy="862231"/>
          </a:xfrm>
        </p:grpSpPr>
        <p:sp>
          <p:nvSpPr>
            <p:cNvPr id="4" name="TextovéPole 3"/>
            <p:cNvSpPr txBox="1"/>
            <p:nvPr/>
          </p:nvSpPr>
          <p:spPr>
            <a:xfrm>
              <a:off x="683568" y="3140968"/>
              <a:ext cx="648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Cl</a:t>
              </a:r>
            </a:p>
            <a:p>
              <a:r>
                <a:rPr lang="cs-CZ" dirty="0"/>
                <a:t>  I</a:t>
              </a:r>
              <a:endParaRPr lang="en-GB" dirty="0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286894" y="3633867"/>
              <a:ext cx="13560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indent="0">
                <a:buNone/>
              </a:pPr>
              <a:r>
                <a:rPr lang="cs-CZ" dirty="0" err="1">
                  <a:solidFill>
                    <a:srgbClr val="00B050"/>
                  </a:solidFill>
                </a:rPr>
                <a:t>H</a:t>
              </a:r>
              <a:r>
                <a:rPr lang="cs-CZ" baseline="-25000" dirty="0" err="1"/>
                <a:t>3</a:t>
              </a:r>
              <a:r>
                <a:rPr lang="cs-CZ" dirty="0" err="1"/>
                <a:t>CC</a:t>
              </a:r>
              <a:r>
                <a:rPr lang="cs-CZ" dirty="0" err="1">
                  <a:solidFill>
                    <a:srgbClr val="FF0000"/>
                  </a:solidFill>
                </a:rPr>
                <a:t>H</a:t>
              </a:r>
              <a:r>
                <a:rPr lang="cs-CZ" dirty="0" err="1"/>
                <a:t>C</a:t>
              </a:r>
              <a:r>
                <a:rPr lang="cs-CZ" dirty="0" err="1">
                  <a:solidFill>
                    <a:srgbClr val="00B050"/>
                  </a:solidFill>
                </a:rPr>
                <a:t>H</a:t>
              </a:r>
              <a:r>
                <a:rPr lang="cs-CZ" baseline="-25000" dirty="0" err="1"/>
                <a:t>3</a:t>
              </a:r>
              <a:endParaRPr lang="cs-CZ" baseline="-25000" dirty="0"/>
            </a:p>
          </p:txBody>
        </p:sp>
      </p:grpSp>
      <p:sp>
        <p:nvSpPr>
          <p:cNvPr id="7" name="AutoShape 2" descr="Chemistry - Upper Secondary - YDP - Animation - Proton NMR spectrum of 1- chloropropa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22" name="Picture 2" descr="C3H7Cl CH3CH2CH2Cl 1-chloropropane low high resolution 1H proton nmr  spectrum of analysis interpretation of chemical shifts ppm spin spin line  splitting H-1 n-propyl chloride 1-H nmr explaining spin-spin coupling for  line splitt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7055" y="1343814"/>
            <a:ext cx="4389486" cy="243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C4H9Cl CH3CHClCH2CH3 2-chlorobutane low high resolution 1H proton nmr  spectrum of analysis interpretation of chemical shifts ppm spin spin line  splitting H-1 sec-butyl chloride 1-H nmr explaining spin-spin coupling for  line splitt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26" name="Picture 6" descr="C3H7Cl CH3CHClCH3 2-chloropropane low high resolution 1H proton nmr  spectrum of analysis interpretation of chemical shifts ppm spin spin line  splitting H-1 isopropyl chloride 1-H nmr explaining spin-spin coupling for  line splitt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6673" y="3951263"/>
            <a:ext cx="5509915" cy="290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3BC30C1-3D44-4B58-9EB8-62D9F0DA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99DB7-47DD-4F97-B2D8-59C9CFE0B4D1}" type="slidenum">
              <a:rPr lang="cs-CZ" smtClean="0"/>
              <a:pPr>
                <a:defRPr/>
              </a:pPr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4426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Určování struktury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700" b="1" dirty="0"/>
              <a:t>chemické posuny (δ) signálů</a:t>
            </a:r>
            <a:r>
              <a:rPr lang="cs-CZ" sz="1700" dirty="0"/>
              <a:t> informující o chemickém okolí měřeného jádra</a:t>
            </a:r>
          </a:p>
          <a:p>
            <a:r>
              <a:rPr lang="cs-CZ" sz="1700" b="1" dirty="0"/>
              <a:t>multiplicity signálů a interakční konstanty (J)</a:t>
            </a:r>
            <a:r>
              <a:rPr lang="cs-CZ" sz="1700" dirty="0"/>
              <a:t> informující o počtech sousedních magneticky aktivních jader a jejich geometrickém uspořádání </a:t>
            </a:r>
          </a:p>
          <a:p>
            <a:r>
              <a:rPr lang="cs-CZ" sz="1700" b="1" dirty="0"/>
              <a:t>integrální intenzity signálů (A)</a:t>
            </a:r>
            <a:r>
              <a:rPr lang="cs-CZ" sz="1700" dirty="0"/>
              <a:t> informující o počtech chemicky ekvivalentních atomů v molekule.</a:t>
            </a:r>
          </a:p>
          <a:p>
            <a:r>
              <a:rPr lang="cs-CZ" sz="1700" dirty="0"/>
              <a:t>Další informace o struktuře poskytuje studium relaxačních procesů </a:t>
            </a:r>
          </a:p>
          <a:p>
            <a:pPr lvl="1"/>
            <a:r>
              <a:rPr lang="cs-CZ" sz="1600" dirty="0"/>
              <a:t>(pohyblivost částí molekuly a vzájemné vzdálenosti atomů)</a:t>
            </a:r>
          </a:p>
          <a:p>
            <a:pPr lvl="1"/>
            <a:r>
              <a:rPr lang="cs-CZ" sz="1600" dirty="0"/>
              <a:t>vlivu rozpouštědla, pH (změny konformací, asociování) a korelací mezi signály jader izotopů. </a:t>
            </a:r>
          </a:p>
        </p:txBody>
      </p:sp>
      <p:pic>
        <p:nvPicPr>
          <p:cNvPr id="38915" name="Picture 5" descr="urcovani_struktu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7" y="4094162"/>
            <a:ext cx="7058025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22984E6-D39F-4A12-BA9F-742227DF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99DB7-47DD-4F97-B2D8-59C9CFE0B4D1}" type="slidenum">
              <a:rPr lang="cs-CZ" smtClean="0"/>
              <a:pPr>
                <a:defRPr/>
              </a:pPr>
              <a:t>48</a:t>
            </a:fld>
            <a:endParaRPr lang="cs-CZ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EBC401-7489-466F-86C7-6A3FD0690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D63A21-921D-4CBF-BD00-6A317678B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D3BCCAE-B106-401B-8390-AFF847D4E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83" y="660050"/>
            <a:ext cx="4730624" cy="60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28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Shrnutí - kvantově mechanický model atomu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spcBef>
                <a:spcPts val="1200"/>
              </a:spcBef>
            </a:pPr>
            <a:r>
              <a:rPr lang="cs-CZ" altLang="cs-CZ" sz="2000" dirty="0"/>
              <a:t>Elektron má  </a:t>
            </a:r>
            <a:r>
              <a:rPr lang="cs-CZ" altLang="cs-CZ" sz="2000" b="1" dirty="0"/>
              <a:t>korpuskulárně vlnový charakter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cs-CZ" sz="2000" b="1" i="1" dirty="0"/>
              <a:t>fotony</a:t>
            </a:r>
            <a:r>
              <a:rPr lang="cs-CZ" altLang="cs-CZ" sz="2000" dirty="0"/>
              <a:t> se chovají jako částice s nulovou klidovou hmotností – kvanta světelné energie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cs-CZ" sz="2000" b="1" i="1" dirty="0"/>
              <a:t>elektrony</a:t>
            </a:r>
            <a:r>
              <a:rPr lang="cs-CZ" altLang="cs-CZ" sz="2000" dirty="0"/>
              <a:t> vykazují vlnové vlastnosti </a:t>
            </a:r>
          </a:p>
          <a:p>
            <a:pPr eaLnBrk="1" hangingPunct="1">
              <a:spcBef>
                <a:spcPts val="1200"/>
              </a:spcBef>
            </a:pPr>
            <a:endParaRPr lang="cs-CZ" altLang="cs-CZ" sz="2000" dirty="0"/>
          </a:p>
          <a:p>
            <a:pPr eaLnBrk="1" hangingPunct="1">
              <a:spcBef>
                <a:spcPts val="1200"/>
              </a:spcBef>
            </a:pPr>
            <a:r>
              <a:rPr lang="cs-CZ" altLang="cs-CZ" sz="2000" dirty="0"/>
              <a:t>Kvantovým stavům elektronu lze přiřadit stojaté elektronové vlny v trojrozměrném prostoru 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000" dirty="0"/>
              <a:t>Není možné určit přesný popis dráhy elektronu v atomu, ale jen pravděpodobnostní popis dráhy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000" dirty="0"/>
              <a:t>Stav částice (systému) je vyjádřena pomocí veličiny </a:t>
            </a:r>
            <a:r>
              <a:rPr lang="cs-CZ" altLang="cs-CZ" sz="2000" b="1" i="1" dirty="0"/>
              <a:t>vlnové funkce </a:t>
            </a:r>
            <a:r>
              <a:rPr lang="cs-CZ" altLang="cs-CZ" sz="2000" dirty="0"/>
              <a:t>je možné je vypočítat podle </a:t>
            </a:r>
            <a:r>
              <a:rPr lang="cs-CZ" altLang="cs-CZ" sz="2000" i="1" u="sng" dirty="0" err="1"/>
              <a:t>Schrödingerovy</a:t>
            </a:r>
            <a:r>
              <a:rPr lang="cs-CZ" altLang="cs-CZ" sz="2000" i="1" u="sng" dirty="0"/>
              <a:t> rovnice</a:t>
            </a:r>
            <a:r>
              <a:rPr lang="cs-CZ" altLang="cs-CZ" sz="2000" dirty="0"/>
              <a:t>. 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000" dirty="0"/>
              <a:t>Oblast s nejvyšší pravděpodobnost výskytu elektronu – </a:t>
            </a:r>
            <a:r>
              <a:rPr lang="cs-CZ" altLang="cs-CZ" sz="2000" b="1" dirty="0"/>
              <a:t>orbital</a:t>
            </a:r>
            <a:endParaRPr lang="cs-CZ" altLang="cs-CZ" sz="2000" dirty="0"/>
          </a:p>
          <a:p>
            <a:pPr eaLnBrk="1" hangingPunct="1">
              <a:spcBef>
                <a:spcPts val="1200"/>
              </a:spcBef>
            </a:pPr>
            <a:r>
              <a:rPr lang="cs-CZ" altLang="cs-CZ" sz="2000" dirty="0"/>
              <a:t>Orbital a vlastnosti vlnové funkce charakterizují </a:t>
            </a:r>
            <a:r>
              <a:rPr lang="cs-CZ" altLang="cs-CZ" sz="2000" b="1" dirty="0"/>
              <a:t>kvantová čísla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3011" name="Picture 4" descr="ANd9GcQBKInieMMpuWovLcvPQj4sVlbFYGNX6bgwyO-ctr-sBjw-geP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836613"/>
            <a:ext cx="4240212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5" descr="ANd9GcR2b9ZMwNE3E4J65vr292PS6jLIMEQE-UWyJT8kwXAKMQnmlrj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620713"/>
            <a:ext cx="34671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B3553BB-E1B4-4B94-8E97-CEA1D4E1D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99DB7-47DD-4F97-B2D8-59C9CFE0B4D1}" type="slidenum">
              <a:rPr lang="cs-CZ" smtClean="0"/>
              <a:pPr>
                <a:defRPr/>
              </a:pPr>
              <a:t>50</a:t>
            </a:fld>
            <a:endParaRPr lang="cs-CZ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Zařízení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713" y="1357223"/>
            <a:ext cx="8785313" cy="481974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cs-CZ" dirty="0"/>
              <a:t>Magnetické pole </a:t>
            </a:r>
          </a:p>
          <a:p>
            <a:r>
              <a:rPr lang="cs-CZ" dirty="0"/>
              <a:t>Vytvářeno supravodivými cívkami,</a:t>
            </a:r>
          </a:p>
          <a:p>
            <a:pPr lvl="1"/>
            <a:r>
              <a:rPr lang="cs-CZ" dirty="0"/>
              <a:t>Cívka je ponořena v kapalném heliu a teče jí proud okolo 100 A. Intenzita takto dosaženého magnetického pole je 4 - 18 T. </a:t>
            </a:r>
          </a:p>
          <a:p>
            <a:pPr lvl="2"/>
            <a:r>
              <a:rPr lang="cs-CZ" dirty="0"/>
              <a:t>Pole musí být stabilní a </a:t>
            </a:r>
            <a:r>
              <a:rPr lang="cs-CZ" dirty="0" err="1"/>
              <a:t>homogení</a:t>
            </a:r>
            <a:r>
              <a:rPr lang="cs-CZ" dirty="0"/>
              <a:t>, kolísání vede k rozšíření linií ve spektru. </a:t>
            </a:r>
          </a:p>
          <a:p>
            <a:pPr lvl="2"/>
            <a:r>
              <a:rPr lang="cs-CZ" dirty="0"/>
              <a:t>Homogenita pole se upravuje speciální sadou prostorově různě orientovaných cívek, Část nehomogenit je možno eliminovat rotací kyvety se vzorkem  </a:t>
            </a:r>
          </a:p>
          <a:p>
            <a:r>
              <a:rPr lang="cs-CZ" dirty="0"/>
              <a:t>Syntezátor </a:t>
            </a:r>
            <a:r>
              <a:rPr lang="cs-CZ" sz="2200" dirty="0"/>
              <a:t>frekvencí</a:t>
            </a:r>
            <a:r>
              <a:rPr lang="cs-CZ" dirty="0"/>
              <a:t> opatřený zesilovačem (vysílačem) (výkon ~ 50-300 W)</a:t>
            </a:r>
          </a:p>
          <a:p>
            <a:pPr lvl="1"/>
            <a:r>
              <a:rPr lang="cs-CZ" dirty="0"/>
              <a:t>musí být schopen produkovat krátké radiofrekvenční pulsy (</a:t>
            </a:r>
            <a:r>
              <a:rPr lang="cs-CZ" dirty="0" err="1"/>
              <a:t>us</a:t>
            </a:r>
            <a:r>
              <a:rPr lang="cs-CZ" dirty="0"/>
              <a:t>) o přesné amplitudě, frekvenci a fázi (~MHz)</a:t>
            </a:r>
          </a:p>
          <a:p>
            <a:pPr lvl="2"/>
            <a:r>
              <a:rPr lang="cs-CZ" dirty="0"/>
              <a:t>Návrat jader do rovnovážného stavu možno sledovat jako FID (free </a:t>
            </a:r>
            <a:r>
              <a:rPr lang="cs-CZ" dirty="0" err="1"/>
              <a:t>induction</a:t>
            </a:r>
            <a:r>
              <a:rPr lang="cs-CZ" dirty="0"/>
              <a:t> </a:t>
            </a:r>
            <a:r>
              <a:rPr lang="cs-CZ" dirty="0" err="1"/>
              <a:t>decay</a:t>
            </a:r>
            <a:r>
              <a:rPr lang="cs-CZ" dirty="0"/>
              <a:t>, volné doznívání indukce) </a:t>
            </a:r>
          </a:p>
          <a:p>
            <a:r>
              <a:rPr lang="cs-CZ" dirty="0"/>
              <a:t>Sonda</a:t>
            </a:r>
          </a:p>
          <a:p>
            <a:pPr lvl="1"/>
            <a:r>
              <a:rPr lang="cs-CZ" dirty="0"/>
              <a:t>přijímací a vysílací cívky, korekční cívky pro dosažení maximální homogenity pole a zařízení ovládající přesné nastavení teploty vzorku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2990DA6-D316-4B57-8F99-6DB97A0F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99DB7-47DD-4F97-B2D8-59C9CFE0B4D1}" type="slidenum">
              <a:rPr lang="cs-CZ" smtClean="0"/>
              <a:pPr>
                <a:defRPr/>
              </a:pPr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37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CD660A-B413-4F9D-AAC3-896C07678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A8168F-7FAE-4010-A325-ACD9C266D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8674" name="Picture 2" descr="MRI indomitable">
            <a:extLst>
              <a:ext uri="{FF2B5EF4-FFF2-40B4-BE49-F238E27FC236}">
                <a16:creationId xmlns:a16="http://schemas.microsoft.com/office/drawing/2014/main" id="{D1247D9E-47B7-4D1D-A9D0-15834DBC4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7" y="1445537"/>
            <a:ext cx="3483782" cy="425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MRI indomitable">
            <a:extLst>
              <a:ext uri="{FF2B5EF4-FFF2-40B4-BE49-F238E27FC236}">
                <a16:creationId xmlns:a16="http://schemas.microsoft.com/office/drawing/2014/main" id="{9593949D-83CE-42A3-A91E-E0A8A9A07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757" y="1567862"/>
            <a:ext cx="4709535" cy="299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234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6CD4BA-80FD-4ADB-8C8E-0A0545D64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1.5 T </a:t>
            </a:r>
            <a:r>
              <a:rPr lang="cs-CZ" b="0" dirty="0" err="1"/>
              <a:t>vs</a:t>
            </a:r>
            <a:r>
              <a:rPr lang="cs-CZ" b="0" dirty="0"/>
              <a:t> 7 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EB5FAA-FCA6-4E40-81CB-9B8A41DB7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6EAF5E0-BD8E-4B9C-B3FC-CBD07E5F1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5724"/>
            <a:ext cx="9144000" cy="487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990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77726-7CB8-4015-918D-265DFB1FF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885AD0-5AA1-4A30-8CAA-F09AFD0BD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651A160-93E6-40C9-8ABD-9537B947E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38" y="455797"/>
            <a:ext cx="8414724" cy="594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402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CB6D7-C6BF-4190-826F-BFD7E241A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Tahoma" panose="020B0604030504040204" pitchFamily="34" charset="0"/>
              </a:rPr>
              <a:t>Konstrukce MRI</a:t>
            </a:r>
            <a:br>
              <a:rPr lang="cs-CZ" dirty="0">
                <a:latin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A7F80A-A5BC-4369-9314-3204C29F9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latin typeface="Tahoma" panose="020B0604030504040204" pitchFamily="34" charset="0"/>
              </a:rPr>
              <a:t> </a:t>
            </a:r>
            <a:r>
              <a:rPr lang="cs-CZ" sz="1800" b="1" dirty="0">
                <a:latin typeface="Tahoma,Bold"/>
              </a:rPr>
              <a:t>Hlavní magnet</a:t>
            </a:r>
          </a:p>
          <a:p>
            <a:pPr lvl="1"/>
            <a:r>
              <a:rPr lang="cs-CZ" sz="1800" dirty="0">
                <a:latin typeface="Tahoma" panose="020B0604030504040204" pitchFamily="34" charset="0"/>
              </a:rPr>
              <a:t>Generuje homogenní magnetické pole B0</a:t>
            </a:r>
          </a:p>
          <a:p>
            <a:r>
              <a:rPr lang="cs-CZ" sz="1800" b="1" dirty="0">
                <a:latin typeface="Tahoma,Bold"/>
              </a:rPr>
              <a:t>Gradientní systém </a:t>
            </a:r>
            <a:r>
              <a:rPr lang="cs-CZ" sz="1800" dirty="0">
                <a:latin typeface="Tahoma" panose="020B0604030504040204" pitchFamily="34" charset="0"/>
              </a:rPr>
              <a:t>(gradientní cívky)</a:t>
            </a:r>
          </a:p>
          <a:p>
            <a:pPr lvl="1"/>
            <a:r>
              <a:rPr lang="es-ES" sz="1800" dirty="0">
                <a:latin typeface="Tahoma" panose="020B0604030504040204" pitchFamily="34" charset="0"/>
              </a:rPr>
              <a:t>Generuje gradientní magnetické pole ve sm</a:t>
            </a:r>
            <a:r>
              <a:rPr lang="es-ES" sz="1800" dirty="0">
                <a:latin typeface="Arial" panose="020B0604020202020204" pitchFamily="34" charset="0"/>
              </a:rPr>
              <a:t>ě</a:t>
            </a:r>
            <a:r>
              <a:rPr lang="es-ES" sz="1800" dirty="0">
                <a:latin typeface="Tahoma" panose="020B0604030504040204" pitchFamily="34" charset="0"/>
              </a:rPr>
              <a:t>ru x, y a z</a:t>
            </a:r>
          </a:p>
          <a:p>
            <a:r>
              <a:rPr lang="cs-CZ" sz="1800" dirty="0">
                <a:latin typeface="Tahoma" panose="020B0604030504040204" pitchFamily="34" charset="0"/>
              </a:rPr>
              <a:t> </a:t>
            </a:r>
            <a:r>
              <a:rPr lang="cs-CZ" sz="1800" b="1" dirty="0">
                <a:latin typeface="Tahoma,Bold"/>
              </a:rPr>
              <a:t>Radiofrekven</a:t>
            </a:r>
            <a:r>
              <a:rPr lang="cs-CZ" sz="1800" b="1" dirty="0">
                <a:latin typeface="Arial,Bold"/>
              </a:rPr>
              <a:t>č</a:t>
            </a:r>
            <a:r>
              <a:rPr lang="cs-CZ" sz="1800" b="1" dirty="0">
                <a:latin typeface="Tahoma,Bold"/>
              </a:rPr>
              <a:t>ní systém </a:t>
            </a:r>
            <a:r>
              <a:rPr lang="cs-CZ" sz="1800" dirty="0">
                <a:latin typeface="Tahoma" panose="020B0604030504040204" pitchFamily="34" charset="0"/>
              </a:rPr>
              <a:t>(vysíla</a:t>
            </a:r>
            <a:r>
              <a:rPr lang="cs-CZ" sz="1800" dirty="0">
                <a:latin typeface="Arial" panose="020B0604020202020204" pitchFamily="34" charset="0"/>
              </a:rPr>
              <a:t>č</a:t>
            </a:r>
            <a:r>
              <a:rPr lang="cs-CZ" sz="1800" dirty="0">
                <a:latin typeface="Tahoma" panose="020B0604030504040204" pitchFamily="34" charset="0"/>
              </a:rPr>
              <a:t>, p</a:t>
            </a:r>
            <a:r>
              <a:rPr lang="cs-CZ" sz="1800" dirty="0">
                <a:latin typeface="Arial" panose="020B0604020202020204" pitchFamily="34" charset="0"/>
              </a:rPr>
              <a:t>ř</a:t>
            </a:r>
            <a:r>
              <a:rPr lang="cs-CZ" sz="1800" dirty="0">
                <a:latin typeface="Tahoma" panose="020B0604030504040204" pitchFamily="34" charset="0"/>
              </a:rPr>
              <a:t>ijíma</a:t>
            </a:r>
            <a:r>
              <a:rPr lang="cs-CZ" sz="1800" dirty="0">
                <a:latin typeface="Arial" panose="020B0604020202020204" pitchFamily="34" charset="0"/>
              </a:rPr>
              <a:t>č</a:t>
            </a:r>
            <a:r>
              <a:rPr lang="cs-CZ" sz="1800" dirty="0">
                <a:latin typeface="Tahoma" panose="020B0604030504040204" pitchFamily="34" charset="0"/>
              </a:rPr>
              <a:t>)</a:t>
            </a:r>
          </a:p>
          <a:p>
            <a:pPr lvl="1"/>
            <a:r>
              <a:rPr lang="cs-CZ" sz="1800" dirty="0">
                <a:latin typeface="Tahoma" panose="020B0604030504040204" pitchFamily="34" charset="0"/>
              </a:rPr>
              <a:t>Vytvá</a:t>
            </a:r>
            <a:r>
              <a:rPr lang="cs-CZ" sz="1800" dirty="0">
                <a:latin typeface="Arial" panose="020B0604020202020204" pitchFamily="34" charset="0"/>
              </a:rPr>
              <a:t>ř</a:t>
            </a:r>
            <a:r>
              <a:rPr lang="cs-CZ" sz="1800" dirty="0">
                <a:latin typeface="Tahoma" panose="020B0604030504040204" pitchFamily="34" charset="0"/>
              </a:rPr>
              <a:t>í RF pulsy pro p</a:t>
            </a:r>
            <a:r>
              <a:rPr lang="cs-CZ" sz="1800" dirty="0">
                <a:latin typeface="Arial" panose="020B0604020202020204" pitchFamily="34" charset="0"/>
              </a:rPr>
              <a:t>ř</a:t>
            </a:r>
            <a:r>
              <a:rPr lang="cs-CZ" sz="1800" dirty="0">
                <a:latin typeface="Tahoma" panose="020B0604030504040204" pitchFamily="34" charset="0"/>
              </a:rPr>
              <a:t>eklopení spinu jader </a:t>
            </a:r>
          </a:p>
          <a:p>
            <a:pPr lvl="1"/>
            <a:r>
              <a:rPr lang="cs-CZ" sz="1800" dirty="0">
                <a:latin typeface="Tahoma" panose="020B0604030504040204" pitchFamily="34" charset="0"/>
              </a:rPr>
              <a:t>Zaznamenává signály p</a:t>
            </a:r>
            <a:r>
              <a:rPr lang="cs-CZ" sz="1800" dirty="0">
                <a:latin typeface="Arial" panose="020B0604020202020204" pitchFamily="34" charset="0"/>
              </a:rPr>
              <a:t>ř</a:t>
            </a:r>
            <a:r>
              <a:rPr lang="cs-CZ" sz="1800" dirty="0">
                <a:latin typeface="Tahoma" panose="020B0604030504040204" pitchFamily="34" charset="0"/>
              </a:rPr>
              <a:t>i relaxaci spinu</a:t>
            </a:r>
          </a:p>
          <a:p>
            <a:r>
              <a:rPr lang="cs-CZ" sz="1800" dirty="0">
                <a:latin typeface="Tahoma" panose="020B0604030504040204" pitchFamily="34" charset="0"/>
              </a:rPr>
              <a:t> </a:t>
            </a:r>
            <a:r>
              <a:rPr lang="cs-CZ" sz="1800" b="1" dirty="0">
                <a:latin typeface="Tahoma,Bold"/>
              </a:rPr>
              <a:t>Radiofrekven</a:t>
            </a:r>
            <a:r>
              <a:rPr lang="cs-CZ" sz="1800" b="1" dirty="0">
                <a:latin typeface="Arial,Bold"/>
              </a:rPr>
              <a:t>č</a:t>
            </a:r>
            <a:r>
              <a:rPr lang="cs-CZ" sz="1800" b="1" dirty="0">
                <a:latin typeface="Tahoma,Bold"/>
              </a:rPr>
              <a:t>ní a magnetické stín</a:t>
            </a:r>
            <a:r>
              <a:rPr lang="cs-CZ" sz="1800" b="1" dirty="0">
                <a:latin typeface="Arial,Bold"/>
              </a:rPr>
              <a:t>ě</a:t>
            </a:r>
            <a:r>
              <a:rPr lang="cs-CZ" sz="1800" b="1" dirty="0">
                <a:latin typeface="Tahoma,Bold"/>
              </a:rPr>
              <a:t>ní</a:t>
            </a:r>
          </a:p>
          <a:p>
            <a:pPr lvl="1"/>
            <a:r>
              <a:rPr lang="cs-CZ" sz="1800" dirty="0">
                <a:latin typeface="Tahoma" panose="020B0604030504040204" pitchFamily="34" charset="0"/>
              </a:rPr>
              <a:t>Stín</a:t>
            </a:r>
            <a:r>
              <a:rPr lang="cs-CZ" sz="1800" dirty="0">
                <a:latin typeface="Arial" panose="020B0604020202020204" pitchFamily="34" charset="0"/>
              </a:rPr>
              <a:t>ě</a:t>
            </a:r>
            <a:r>
              <a:rPr lang="cs-CZ" sz="1800" dirty="0">
                <a:latin typeface="Tahoma" panose="020B0604030504040204" pitchFamily="34" charset="0"/>
              </a:rPr>
              <a:t>ní, které je sou</a:t>
            </a:r>
            <a:r>
              <a:rPr lang="cs-CZ" sz="1800" dirty="0">
                <a:latin typeface="Arial" panose="020B0604020202020204" pitchFamily="34" charset="0"/>
              </a:rPr>
              <a:t>č</a:t>
            </a:r>
            <a:r>
              <a:rPr lang="cs-CZ" sz="1800" dirty="0">
                <a:latin typeface="Tahoma" panose="020B0604030504040204" pitchFamily="34" charset="0"/>
              </a:rPr>
              <a:t>ástí MR tomografu</a:t>
            </a:r>
          </a:p>
          <a:p>
            <a:pPr lvl="1"/>
            <a:r>
              <a:rPr lang="cs-CZ" sz="1800" dirty="0">
                <a:latin typeface="Tahoma" panose="020B0604030504040204" pitchFamily="34" charset="0"/>
              </a:rPr>
              <a:t>Stín</a:t>
            </a:r>
            <a:r>
              <a:rPr lang="cs-CZ" sz="1800" dirty="0">
                <a:latin typeface="Arial" panose="020B0604020202020204" pitchFamily="34" charset="0"/>
              </a:rPr>
              <a:t>ě</a:t>
            </a:r>
            <a:r>
              <a:rPr lang="cs-CZ" sz="1800" dirty="0">
                <a:latin typeface="Tahoma" panose="020B0604030504040204" pitchFamily="34" charset="0"/>
              </a:rPr>
              <a:t>ní místnosti s MRI proti vn</a:t>
            </a:r>
            <a:r>
              <a:rPr lang="cs-CZ" sz="1800" dirty="0">
                <a:latin typeface="Arial" panose="020B0604020202020204" pitchFamily="34" charset="0"/>
              </a:rPr>
              <a:t>ě</a:t>
            </a:r>
            <a:r>
              <a:rPr lang="cs-CZ" sz="1800" dirty="0">
                <a:latin typeface="Tahoma" panose="020B0604030504040204" pitchFamily="34" charset="0"/>
              </a:rPr>
              <a:t>jšímu RF a magnetickému rušení</a:t>
            </a:r>
          </a:p>
          <a:p>
            <a:r>
              <a:rPr lang="cs-CZ" sz="1800" dirty="0">
                <a:latin typeface="Tahoma" panose="020B0604030504040204" pitchFamily="34" charset="0"/>
              </a:rPr>
              <a:t> </a:t>
            </a:r>
            <a:r>
              <a:rPr lang="cs-CZ" sz="1800" b="1" dirty="0">
                <a:latin typeface="Tahoma,Bold"/>
              </a:rPr>
              <a:t>Po</a:t>
            </a:r>
            <a:r>
              <a:rPr lang="cs-CZ" sz="1800" b="1" dirty="0">
                <a:latin typeface="Arial,Bold"/>
              </a:rPr>
              <a:t>č</a:t>
            </a:r>
            <a:r>
              <a:rPr lang="cs-CZ" sz="1800" b="1" dirty="0">
                <a:latin typeface="Tahoma,Bold"/>
              </a:rPr>
              <a:t>íta</a:t>
            </a:r>
            <a:r>
              <a:rPr lang="cs-CZ" sz="1800" b="1" dirty="0">
                <a:latin typeface="Arial,Bold"/>
              </a:rPr>
              <a:t>č</a:t>
            </a:r>
            <a:r>
              <a:rPr lang="cs-CZ" sz="1800" b="1" dirty="0">
                <a:latin typeface="Tahoma,Bold"/>
              </a:rPr>
              <a:t>ový systém</a:t>
            </a:r>
          </a:p>
          <a:p>
            <a:pPr lvl="1"/>
            <a:r>
              <a:rPr lang="cs-CZ" sz="1800" dirty="0">
                <a:latin typeface="Tahoma" panose="020B0604030504040204" pitchFamily="34" charset="0"/>
              </a:rPr>
              <a:t>Výpo</a:t>
            </a:r>
            <a:r>
              <a:rPr lang="cs-CZ" sz="1800" dirty="0">
                <a:latin typeface="Arial" panose="020B0604020202020204" pitchFamily="34" charset="0"/>
              </a:rPr>
              <a:t>č</a:t>
            </a:r>
            <a:r>
              <a:rPr lang="cs-CZ" sz="1800" dirty="0">
                <a:latin typeface="Tahoma" panose="020B0604030504040204" pitchFamily="34" charset="0"/>
              </a:rPr>
              <a:t>ty, zobrazení, ovládání a nastavování parametr</a:t>
            </a:r>
            <a:r>
              <a:rPr lang="cs-CZ" sz="1800" dirty="0">
                <a:latin typeface="Arial" panose="020B0604020202020204" pitchFamily="34" charset="0"/>
              </a:rPr>
              <a:t>ů </a:t>
            </a:r>
            <a:r>
              <a:rPr lang="cs-CZ" sz="1800" dirty="0">
                <a:latin typeface="Tahoma" panose="020B0604030504040204" pitchFamily="34" charset="0"/>
              </a:rPr>
              <a:t>skenování</a:t>
            </a:r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0654801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651EB8-721D-470B-A34B-96296A9CC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ahoma,Bold"/>
              </a:rPr>
              <a:t>Pozi</a:t>
            </a:r>
            <a:r>
              <a:rPr lang="cs-CZ" dirty="0">
                <a:latin typeface="Arial,Bold"/>
              </a:rPr>
              <a:t>č</a:t>
            </a:r>
            <a:r>
              <a:rPr lang="cs-CZ" dirty="0">
                <a:latin typeface="Tahoma,Bold"/>
              </a:rPr>
              <a:t>ní kódování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EA21A4-D61E-4CC8-A508-D397DC597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Tahoma" panose="020B0604030504040204" pitchFamily="34" charset="0"/>
              </a:rPr>
              <a:t>K ur</a:t>
            </a:r>
            <a:r>
              <a:rPr lang="cs-CZ" sz="2000" dirty="0">
                <a:latin typeface="Arial" panose="020B0604020202020204" pitchFamily="34" charset="0"/>
              </a:rPr>
              <a:t>č</a:t>
            </a:r>
            <a:r>
              <a:rPr lang="cs-CZ" sz="2000" dirty="0">
                <a:latin typeface="Tahoma" panose="020B0604030504040204" pitchFamily="34" charset="0"/>
              </a:rPr>
              <a:t>ení p</a:t>
            </a:r>
            <a:r>
              <a:rPr lang="cs-CZ" sz="2000" dirty="0">
                <a:latin typeface="Arial" panose="020B0604020202020204" pitchFamily="34" charset="0"/>
              </a:rPr>
              <a:t>ř</a:t>
            </a:r>
            <a:r>
              <a:rPr lang="cs-CZ" sz="2000" dirty="0">
                <a:latin typeface="Tahoma" panose="020B0604030504040204" pitchFamily="34" charset="0"/>
              </a:rPr>
              <a:t>esné pozice zdroje signálu slou</a:t>
            </a:r>
            <a:r>
              <a:rPr lang="cs-CZ" sz="2000" dirty="0">
                <a:latin typeface="Arial" panose="020B0604020202020204" pitchFamily="34" charset="0"/>
              </a:rPr>
              <a:t>ž</a:t>
            </a:r>
            <a:r>
              <a:rPr lang="cs-CZ" sz="2000" dirty="0">
                <a:latin typeface="Tahoma" panose="020B0604030504040204" pitchFamily="34" charset="0"/>
              </a:rPr>
              <a:t>í </a:t>
            </a:r>
            <a:r>
              <a:rPr lang="cs-CZ" sz="2000" b="1" dirty="0">
                <a:latin typeface="Tahoma,Bold"/>
              </a:rPr>
              <a:t>pozi</a:t>
            </a:r>
            <a:r>
              <a:rPr lang="cs-CZ" sz="2000" b="1" dirty="0">
                <a:latin typeface="Arial,Bold"/>
              </a:rPr>
              <a:t>č</a:t>
            </a:r>
            <a:r>
              <a:rPr lang="cs-CZ" sz="2000" b="1" dirty="0">
                <a:latin typeface="Tahoma,Bold"/>
              </a:rPr>
              <a:t>ní kódování</a:t>
            </a:r>
            <a:r>
              <a:rPr lang="cs-CZ" sz="2000" dirty="0">
                <a:latin typeface="Tahoma" panose="020B0604030504040204" pitchFamily="34" charset="0"/>
              </a:rPr>
              <a:t>.</a:t>
            </a:r>
          </a:p>
          <a:p>
            <a:r>
              <a:rPr lang="cs-CZ" sz="2000" dirty="0">
                <a:latin typeface="Tahoma" panose="020B0604030504040204" pitchFamily="34" charset="0"/>
              </a:rPr>
              <a:t>Je realizováno t</a:t>
            </a:r>
            <a:r>
              <a:rPr lang="cs-CZ" sz="2000" dirty="0">
                <a:latin typeface="Arial" panose="020B0604020202020204" pitchFamily="34" charset="0"/>
              </a:rPr>
              <a:t>ř</a:t>
            </a:r>
            <a:r>
              <a:rPr lang="cs-CZ" sz="2000" dirty="0">
                <a:latin typeface="Tahoma" panose="020B0604030504040204" pitchFamily="34" charset="0"/>
              </a:rPr>
              <a:t>emi p</a:t>
            </a:r>
            <a:r>
              <a:rPr lang="cs-CZ" sz="2000" dirty="0">
                <a:latin typeface="Arial" panose="020B0604020202020204" pitchFamily="34" charset="0"/>
              </a:rPr>
              <a:t>ř</a:t>
            </a:r>
            <a:r>
              <a:rPr lang="cs-CZ" sz="2000" dirty="0">
                <a:latin typeface="Tahoma" panose="020B0604030504040204" pitchFamily="34" charset="0"/>
              </a:rPr>
              <a:t>ídavnými gradientními cívkami, které generují gradientní </a:t>
            </a:r>
            <a:r>
              <a:rPr lang="cs-CZ" sz="2000" dirty="0" err="1">
                <a:latin typeface="Tahoma" panose="020B0604030504040204" pitchFamily="34" charset="0"/>
              </a:rPr>
              <a:t>mag</a:t>
            </a:r>
            <a:r>
              <a:rPr lang="cs-CZ" sz="2000" dirty="0">
                <a:latin typeface="Tahoma" panose="020B0604030504040204" pitchFamily="34" charset="0"/>
              </a:rPr>
              <a:t>. pole </a:t>
            </a:r>
            <a:r>
              <a:rPr lang="cs-CZ" sz="2000" dirty="0" err="1">
                <a:latin typeface="Tahoma" panose="020B0604030504040204" pitchFamily="34" charset="0"/>
              </a:rPr>
              <a:t>Gx</a:t>
            </a:r>
            <a:r>
              <a:rPr lang="cs-CZ" sz="2000" dirty="0">
                <a:latin typeface="Tahoma" panose="020B0604030504040204" pitchFamily="34" charset="0"/>
              </a:rPr>
              <a:t>, </a:t>
            </a:r>
            <a:r>
              <a:rPr lang="cs-CZ" sz="2000" dirty="0" err="1">
                <a:latin typeface="Tahoma" panose="020B0604030504040204" pitchFamily="34" charset="0"/>
              </a:rPr>
              <a:t>Gy</a:t>
            </a:r>
            <a:r>
              <a:rPr lang="cs-CZ" sz="2000" dirty="0">
                <a:latin typeface="Tahoma" panose="020B0604030504040204" pitchFamily="34" charset="0"/>
              </a:rPr>
              <a:t> a </a:t>
            </a:r>
            <a:r>
              <a:rPr lang="cs-CZ" sz="2000" dirty="0" err="1">
                <a:latin typeface="Tahoma" panose="020B0604030504040204" pitchFamily="34" charset="0"/>
              </a:rPr>
              <a:t>Gz</a:t>
            </a:r>
            <a:r>
              <a:rPr lang="cs-CZ" sz="2000" dirty="0">
                <a:latin typeface="Tahoma" panose="020B0604030504040204" pitchFamily="34" charset="0"/>
              </a:rPr>
              <a:t> v osách x, y a z.</a:t>
            </a:r>
          </a:p>
          <a:p>
            <a:r>
              <a:rPr lang="es-ES" sz="2000" dirty="0">
                <a:latin typeface="Tahoma" panose="020B0604030504040204" pitchFamily="34" charset="0"/>
              </a:rPr>
              <a:t>Magnetické gradienty se superponují p</a:t>
            </a:r>
            <a:r>
              <a:rPr lang="es-ES" sz="2000" dirty="0">
                <a:latin typeface="Arial" panose="020B0604020202020204" pitchFamily="34" charset="0"/>
              </a:rPr>
              <a:t>ř</a:t>
            </a:r>
            <a:r>
              <a:rPr lang="es-ES" sz="2000" dirty="0">
                <a:latin typeface="Tahoma" panose="020B0604030504040204" pitchFamily="34" charset="0"/>
              </a:rPr>
              <a:t>es</a:t>
            </a:r>
            <a:r>
              <a:rPr lang="cs-CZ" sz="2000" dirty="0">
                <a:latin typeface="Tahoma" panose="020B0604030504040204" pitchFamily="34" charset="0"/>
              </a:rPr>
              <a:t> hlavní </a:t>
            </a:r>
            <a:r>
              <a:rPr lang="cs-CZ" sz="2000" dirty="0" err="1">
                <a:latin typeface="Tahoma" panose="020B0604030504040204" pitchFamily="34" charset="0"/>
              </a:rPr>
              <a:t>mag</a:t>
            </a:r>
            <a:r>
              <a:rPr lang="cs-CZ" sz="2000" dirty="0">
                <a:latin typeface="Tahoma" panose="020B0604030504040204" pitchFamily="34" charset="0"/>
              </a:rPr>
              <a:t>. pole B0 a </a:t>
            </a:r>
            <a:r>
              <a:rPr lang="cs-CZ" sz="2000" dirty="0">
                <a:latin typeface="Arial" panose="020B0604020202020204" pitchFamily="34" charset="0"/>
              </a:rPr>
              <a:t>ř</a:t>
            </a:r>
            <a:r>
              <a:rPr lang="cs-CZ" sz="2000" dirty="0">
                <a:latin typeface="Tahoma" panose="020B0604030504040204" pitchFamily="34" charset="0"/>
              </a:rPr>
              <a:t>ízen</a:t>
            </a:r>
            <a:r>
              <a:rPr lang="cs-CZ" sz="2000" dirty="0">
                <a:latin typeface="Arial" panose="020B0604020202020204" pitchFamily="34" charset="0"/>
              </a:rPr>
              <a:t>ě </a:t>
            </a:r>
            <a:r>
              <a:rPr lang="cs-CZ" sz="2000" dirty="0">
                <a:latin typeface="Tahoma" panose="020B0604030504040204" pitchFamily="34" charset="0"/>
              </a:rPr>
              <a:t>narušují jeho homogenitu.</a:t>
            </a:r>
          </a:p>
          <a:p>
            <a:r>
              <a:rPr lang="cs-CZ" sz="2000" dirty="0">
                <a:latin typeface="Tahoma" panose="020B0604030504040204" pitchFamily="34" charset="0"/>
              </a:rPr>
              <a:t>Gradient </a:t>
            </a:r>
            <a:r>
              <a:rPr lang="cs-CZ" sz="2000" dirty="0" err="1">
                <a:latin typeface="Tahoma" panose="020B0604030504040204" pitchFamily="34" charset="0"/>
              </a:rPr>
              <a:t>Gz</a:t>
            </a:r>
            <a:r>
              <a:rPr lang="cs-CZ" sz="2000" dirty="0">
                <a:latin typeface="Tahoma" panose="020B0604030504040204" pitchFamily="34" charset="0"/>
              </a:rPr>
              <a:t> slou</a:t>
            </a:r>
            <a:r>
              <a:rPr lang="cs-CZ" sz="2000" dirty="0">
                <a:latin typeface="Arial" panose="020B0604020202020204" pitchFamily="34" charset="0"/>
              </a:rPr>
              <a:t>ž</a:t>
            </a:r>
            <a:r>
              <a:rPr lang="cs-CZ" sz="2000" dirty="0">
                <a:latin typeface="Tahoma" panose="020B0604030504040204" pitchFamily="34" charset="0"/>
              </a:rPr>
              <a:t>í k výb</a:t>
            </a:r>
            <a:r>
              <a:rPr lang="cs-CZ" sz="2000" dirty="0">
                <a:latin typeface="Arial" panose="020B0604020202020204" pitchFamily="34" charset="0"/>
              </a:rPr>
              <a:t>ě</a:t>
            </a:r>
            <a:r>
              <a:rPr lang="cs-CZ" sz="2000" dirty="0">
                <a:latin typeface="Tahoma" panose="020B0604030504040204" pitchFamily="34" charset="0"/>
              </a:rPr>
              <a:t>ru </a:t>
            </a:r>
            <a:r>
              <a:rPr lang="cs-CZ" sz="2000" dirty="0" err="1">
                <a:latin typeface="Tahoma" panose="020B0604030504040204" pitchFamily="34" charset="0"/>
              </a:rPr>
              <a:t>tomoroviny</a:t>
            </a:r>
            <a:r>
              <a:rPr lang="cs-CZ" sz="2000" dirty="0">
                <a:latin typeface="Tahoma" panose="020B0604030504040204" pitchFamily="34" charset="0"/>
              </a:rPr>
              <a:t>, gradienty </a:t>
            </a:r>
            <a:r>
              <a:rPr lang="cs-CZ" sz="2000" dirty="0" err="1">
                <a:latin typeface="Tahoma" panose="020B0604030504040204" pitchFamily="34" charset="0"/>
              </a:rPr>
              <a:t>Gx</a:t>
            </a:r>
            <a:r>
              <a:rPr lang="cs-CZ" sz="2000" dirty="0">
                <a:latin typeface="Tahoma" panose="020B0604030504040204" pitchFamily="34" charset="0"/>
              </a:rPr>
              <a:t> a </a:t>
            </a:r>
            <a:r>
              <a:rPr lang="cs-CZ" sz="2000" dirty="0" err="1">
                <a:latin typeface="Tahoma" panose="020B0604030504040204" pitchFamily="34" charset="0"/>
              </a:rPr>
              <a:t>Gy</a:t>
            </a:r>
            <a:r>
              <a:rPr lang="cs-CZ" sz="2000" dirty="0">
                <a:latin typeface="Tahoma" panose="020B0604030504040204" pitchFamily="34" charset="0"/>
              </a:rPr>
              <a:t> ur</a:t>
            </a:r>
            <a:r>
              <a:rPr lang="cs-CZ" sz="2000" dirty="0">
                <a:latin typeface="Arial" panose="020B0604020202020204" pitchFamily="34" charset="0"/>
              </a:rPr>
              <a:t>č</a:t>
            </a:r>
            <a:r>
              <a:rPr lang="cs-CZ" sz="2000" dirty="0">
                <a:latin typeface="Tahoma" panose="020B0604030504040204" pitchFamily="34" charset="0"/>
              </a:rPr>
              <a:t>ují pozici </a:t>
            </a:r>
            <a:r>
              <a:rPr lang="cs-CZ" sz="2000" dirty="0" err="1">
                <a:latin typeface="Tahoma" panose="020B0604030504040204" pitchFamily="34" charset="0"/>
              </a:rPr>
              <a:t>voxelu</a:t>
            </a:r>
            <a:r>
              <a:rPr lang="cs-CZ" sz="2000" dirty="0">
                <a:latin typeface="Tahoma" panose="020B0604030504040204" pitchFamily="34" charset="0"/>
              </a:rPr>
              <a:t> ve zvolené </a:t>
            </a:r>
            <a:r>
              <a:rPr lang="cs-CZ" sz="2000" dirty="0" err="1">
                <a:latin typeface="Tahoma" panose="020B0604030504040204" pitchFamily="34" charset="0"/>
              </a:rPr>
              <a:t>tomorovin</a:t>
            </a:r>
            <a:r>
              <a:rPr lang="cs-CZ" sz="2000" dirty="0" err="1">
                <a:latin typeface="Arial" panose="020B0604020202020204" pitchFamily="34" charset="0"/>
              </a:rPr>
              <a:t>ě</a:t>
            </a:r>
            <a:r>
              <a:rPr lang="cs-CZ" sz="2000" dirty="0">
                <a:latin typeface="Tahoma" panose="020B0604030504040204" pitchFamily="34" charset="0"/>
              </a:rPr>
              <a:t>.</a:t>
            </a:r>
            <a:endParaRPr lang="cs-CZ" sz="2000" dirty="0"/>
          </a:p>
          <a:p>
            <a:endParaRPr lang="cs-CZ" sz="20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EDBD906-0DB2-456C-A509-D09495D388B6}"/>
              </a:ext>
            </a:extLst>
          </p:cNvPr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629B8C-60B9-4C89-AD08-0C0FE418F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30" y="4380026"/>
            <a:ext cx="4290961" cy="195953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8B77D7F-EF4E-4256-9A7E-6F66D6749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055" y="4380026"/>
            <a:ext cx="3365890" cy="177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888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A3EF14-0C97-4741-9B82-F00E8BE50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22B32DC-7BD6-4EC6-909E-681442AEB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175" y="4211414"/>
            <a:ext cx="3675825" cy="260983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ADC3D33-79F1-49AA-B9A9-BEFEF3F39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319" y="1797799"/>
            <a:ext cx="4078390" cy="38149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0B3185D-14F8-4D55-91E4-50ACFA3B1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97" y="1559180"/>
            <a:ext cx="3445852" cy="259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31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6C6515-4313-4D41-80B0-440F24E19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776513-435F-4B96-AE85-627DA2EE3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1AD3A42-4CEF-437A-B38F-9DDEFA5B22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7" b="415"/>
          <a:stretch/>
        </p:blipFill>
        <p:spPr>
          <a:xfrm>
            <a:off x="4993761" y="332534"/>
            <a:ext cx="2782469" cy="308356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C75F914-4604-47AB-9F0F-3357D3000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365127"/>
            <a:ext cx="3069686" cy="305096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7A2051B-6792-4DD8-8A27-070CE691D8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997"/>
          <a:stretch/>
        </p:blipFill>
        <p:spPr>
          <a:xfrm>
            <a:off x="4993761" y="3492110"/>
            <a:ext cx="2782469" cy="309673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32907E9-3BDE-4460-873F-6E77343FE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120" y="3492110"/>
            <a:ext cx="3056215" cy="30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68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0BFE65-858D-4FA5-9EE5-4960003A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err="1"/>
              <a:t>fMRI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CD8C13-0C83-45A4-8776-AB915926A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Funkční magnetická rezonance je metoda, která slouží k funkčnímu zobrazení mozkové aktivity. Uplatňuje se hlavně v neurologii.</a:t>
            </a:r>
          </a:p>
          <a:p>
            <a:r>
              <a:rPr lang="cs-CZ" dirty="0"/>
              <a:t>Podstatou metody je změna objemu krve v aktivní oblasti  mozkové kůry (</a:t>
            </a:r>
            <a:r>
              <a:rPr lang="cs-CZ" b="1" dirty="0" err="1"/>
              <a:t>perfuzní</a:t>
            </a:r>
            <a:r>
              <a:rPr lang="cs-CZ" b="1" dirty="0"/>
              <a:t> </a:t>
            </a:r>
            <a:r>
              <a:rPr lang="cs-CZ" b="1" dirty="0" err="1"/>
              <a:t>fMRI</a:t>
            </a:r>
            <a:r>
              <a:rPr lang="cs-CZ" dirty="0"/>
              <a:t>) nebo navíc i změna poměru okysličené a neokysličené formy hemoglobinu (</a:t>
            </a:r>
            <a:r>
              <a:rPr lang="cs-CZ" b="1" dirty="0"/>
              <a:t>BOLD </a:t>
            </a:r>
            <a:r>
              <a:rPr lang="cs-CZ" b="1" dirty="0" err="1"/>
              <a:t>fMRI</a:t>
            </a:r>
            <a:r>
              <a:rPr lang="cs-CZ" b="1" dirty="0"/>
              <a:t> – </a:t>
            </a:r>
            <a:r>
              <a:rPr lang="cs-CZ" b="1" dirty="0" err="1"/>
              <a:t>blood</a:t>
            </a:r>
            <a:r>
              <a:rPr lang="cs-CZ" b="1" dirty="0"/>
              <a:t> oxygen </a:t>
            </a:r>
            <a:r>
              <a:rPr lang="cs-CZ" b="1" dirty="0" err="1"/>
              <a:t>level-dependent</a:t>
            </a:r>
            <a:r>
              <a:rPr lang="cs-CZ" dirty="0"/>
              <a:t>).</a:t>
            </a:r>
          </a:p>
          <a:p>
            <a:pPr lvl="1"/>
            <a:r>
              <a:rPr lang="cs-CZ" dirty="0" err="1"/>
              <a:t>Deoxygenovaná</a:t>
            </a:r>
            <a:r>
              <a:rPr lang="cs-CZ" dirty="0"/>
              <a:t> forma hemoglobinu má </a:t>
            </a:r>
            <a:r>
              <a:rPr lang="cs-CZ" dirty="0" err="1"/>
              <a:t>paramegnetické</a:t>
            </a:r>
            <a:r>
              <a:rPr lang="cs-CZ" dirty="0"/>
              <a:t> vlastnosti a chová se tedy jako přirozená MR kontrastní látka (zkracuje T2* čas).</a:t>
            </a:r>
          </a:p>
          <a:p>
            <a:r>
              <a:rPr lang="cs-CZ" dirty="0"/>
              <a:t>Při MRI zobrazení pak daná oblast poskytuje silnější signál než okolí.</a:t>
            </a:r>
          </a:p>
          <a:p>
            <a:r>
              <a:rPr lang="cs-CZ" dirty="0"/>
              <a:t>Při </a:t>
            </a:r>
            <a:r>
              <a:rPr lang="cs-CZ" dirty="0" err="1"/>
              <a:t>fMRI</a:t>
            </a:r>
            <a:r>
              <a:rPr lang="cs-CZ" dirty="0"/>
              <a:t> vyšetření se opakovaným skenováním získávají obrazy celého objemu mozku jak v klidu, tak při aktivním provádění nějaké úlohy (reakce na nějaký podnět, pohyb končetin, tvorba slov, atd.). </a:t>
            </a:r>
          </a:p>
          <a:p>
            <a:pPr lvl="1"/>
            <a:r>
              <a:rPr lang="cs-CZ" dirty="0"/>
              <a:t> Z opakovaných měření se provede statistická analýza a po srovnání snímků pořízených v klidu a při mozkové činnosti se veškeré změny signálu v obraze zvýrazní.</a:t>
            </a:r>
          </a:p>
        </p:txBody>
      </p:sp>
    </p:spTree>
    <p:extLst>
      <p:ext uri="{BB962C8B-B14F-4D97-AF65-F5344CB8AC3E}">
        <p14:creationId xmlns:p14="http://schemas.microsoft.com/office/powerpoint/2010/main" val="1265546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Spektrální přechody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Elektronové, vibrační a rotační stavy molekul jsou kvantovány, přísluší jim diskrétní energie 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  <p:pic>
        <p:nvPicPr>
          <p:cNvPr id="27653" name="Picture 7" descr="image0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599" y="2442446"/>
            <a:ext cx="5006975" cy="373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772AEF-294D-47D2-B8BB-242207F9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D4FC14-CE98-4925-8794-000BD1249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9FF0B28-82EB-41FD-B44A-1F3B26A5F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160" y="451391"/>
            <a:ext cx="2499868" cy="249986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BD10ADC-681E-4E2C-A8B9-E43DBFDD0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687" y="451391"/>
            <a:ext cx="2019534" cy="249412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4C20A40-2908-4B53-8C19-9A33EFC1C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676" y="2951259"/>
            <a:ext cx="5234545" cy="389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66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Absorpce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820150" cy="5472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100"/>
              <a:t>Absorpce fotonu při jeho pohlcení kvantovou soustavou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Energie fotonu musí být pohlcena beze zbytku.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Foton zaniká a jeho energie je využita pro excitaci kvantové soustavy.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Pro kvantovou soustavu v daném stavu musí existovat takový přechod, aby excitační energie byla přesně rovna energii absorbovaného fotonu.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Kvantová soustava se musí nacházet ve stavu odpovídajícímu dolní energetické hladině tohoto přechodu.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Po absorpci fotonu se energie kvantové soustavy zvýší.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4652963"/>
            <a:ext cx="2305050" cy="171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Spontánní emise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100"/>
              <a:t>Při </a:t>
            </a:r>
            <a:r>
              <a:rPr lang="cs-CZ" altLang="cs-CZ" sz="2100" dirty="0" err="1"/>
              <a:t>deexcitaci</a:t>
            </a:r>
            <a:r>
              <a:rPr lang="cs-CZ" altLang="cs-CZ" sz="2100" dirty="0"/>
              <a:t> je energie kvantové soustavy uvolněna formou elektromagnetického záření– fotonu.</a:t>
            </a:r>
          </a:p>
          <a:p>
            <a:pPr eaLnBrk="1" hangingPunct="1"/>
            <a:r>
              <a:rPr lang="cs-CZ" altLang="cs-CZ" sz="2100" dirty="0"/>
              <a:t>Při jednom </a:t>
            </a:r>
            <a:r>
              <a:rPr lang="cs-CZ" altLang="cs-CZ" sz="2100" dirty="0" err="1"/>
              <a:t>deexcitačním</a:t>
            </a:r>
            <a:r>
              <a:rPr lang="cs-CZ" altLang="cs-CZ" sz="2100" dirty="0"/>
              <a:t> přechodu je uvolněn právě jeden foton a jeho energie se bezezbytku rovná rozdílu energie kvantové soustavy na počátku a na konci tohoto děje.</a:t>
            </a:r>
          </a:p>
          <a:p>
            <a:pPr eaLnBrk="1" hangingPunct="1"/>
            <a:r>
              <a:rPr lang="cs-CZ" altLang="cs-CZ" sz="2100" dirty="0"/>
              <a:t>Emitovaný foton má s výjimkou energie vlastnosti, jako je směr šíření, fáze a polarizace, zcela náhodné.</a:t>
            </a:r>
          </a:p>
          <a:p>
            <a:pPr eaLnBrk="1" hangingPunct="1"/>
            <a:r>
              <a:rPr lang="cs-CZ" altLang="cs-CZ" sz="2100" dirty="0"/>
              <a:t>Po spontánní emisi fotonu se energie kvantové soustavy sníží.</a:t>
            </a:r>
          </a:p>
          <a:p>
            <a:pPr eaLnBrk="1" hangingPunct="1"/>
            <a:endParaRPr lang="cs-CZ" altLang="cs-CZ" sz="2100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4724400"/>
            <a:ext cx="20161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7E74E-E2F6-492A-9FCA-506FB1D5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15" y="188310"/>
            <a:ext cx="7886700" cy="905832"/>
          </a:xfrm>
        </p:spPr>
        <p:txBody>
          <a:bodyPr/>
          <a:lstStyle/>
          <a:p>
            <a:r>
              <a:rPr lang="cs-CZ" dirty="0"/>
              <a:t>Jablonského diagram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54FA79-C1EE-4FD0-985B-85507DA81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855" y="579225"/>
            <a:ext cx="3799055" cy="4819740"/>
          </a:xfrm>
        </p:spPr>
        <p:txBody>
          <a:bodyPr>
            <a:noAutofit/>
          </a:bodyPr>
          <a:lstStyle/>
          <a:p>
            <a:r>
              <a:rPr lang="cs-CZ" altLang="cs-CZ" sz="2000" b="1" dirty="0"/>
              <a:t>Fosforescence</a:t>
            </a:r>
            <a:r>
              <a:rPr lang="cs-CZ" altLang="cs-CZ" sz="2000" dirty="0"/>
              <a:t> </a:t>
            </a:r>
          </a:p>
          <a:p>
            <a:pPr lvl="1"/>
            <a:r>
              <a:rPr lang="cs-CZ" altLang="cs-CZ" sz="2000" dirty="0"/>
              <a:t>přechod z nejnižší hladiny tripletového stavu na základní stav. Hladina T</a:t>
            </a:r>
            <a:r>
              <a:rPr lang="cs-CZ" altLang="cs-CZ" sz="2000" baseline="-25000" dirty="0"/>
              <a:t>1</a:t>
            </a:r>
            <a:r>
              <a:rPr lang="cs-CZ" altLang="cs-CZ" sz="2000" dirty="0"/>
              <a:t> má nižší energii než S</a:t>
            </a:r>
            <a:r>
              <a:rPr lang="cs-CZ" altLang="cs-CZ" sz="2000" baseline="-25000" dirty="0"/>
              <a:t>1</a:t>
            </a:r>
            <a:r>
              <a:rPr lang="cs-CZ" altLang="cs-CZ" sz="2000" dirty="0"/>
              <a:t>, z toho vyplývá vyšší emitovaná vlnová délka než u fluorescence. </a:t>
            </a:r>
          </a:p>
          <a:p>
            <a:pPr lvl="1"/>
            <a:r>
              <a:rPr lang="cs-CZ" altLang="cs-CZ" sz="2000" dirty="0"/>
              <a:t>Přechod z </a:t>
            </a:r>
            <a:r>
              <a:rPr lang="cs-CZ" altLang="cs-CZ" sz="2000" dirty="0" err="1"/>
              <a:t>tripletovho</a:t>
            </a:r>
            <a:r>
              <a:rPr lang="cs-CZ" altLang="cs-CZ" sz="2000" dirty="0"/>
              <a:t> stavu je </a:t>
            </a:r>
            <a:r>
              <a:rPr lang="cs-CZ" altLang="cs-CZ" sz="2000" dirty="0" err="1"/>
              <a:t>spinově</a:t>
            </a:r>
            <a:r>
              <a:rPr lang="cs-CZ" altLang="cs-CZ" sz="2000" dirty="0"/>
              <a:t> zakázaný. </a:t>
            </a:r>
            <a:r>
              <a:rPr lang="pl-PL" altLang="cs-CZ" sz="2000" dirty="0"/>
              <a:t>10</a:t>
            </a:r>
            <a:r>
              <a:rPr lang="pl-PL" altLang="cs-CZ" sz="2000" baseline="30000" dirty="0"/>
              <a:t>-2</a:t>
            </a:r>
            <a:r>
              <a:rPr lang="pl-PL" altLang="cs-CZ" sz="2000" dirty="0"/>
              <a:t> s až několik dní </a:t>
            </a:r>
          </a:p>
          <a:p>
            <a:r>
              <a:rPr lang="cs-CZ" altLang="cs-CZ" sz="2000" b="1" dirty="0"/>
              <a:t>Fluorescence </a:t>
            </a:r>
          </a:p>
          <a:p>
            <a:pPr lvl="1"/>
            <a:r>
              <a:rPr lang="cs-CZ" altLang="cs-CZ" sz="2000" dirty="0"/>
              <a:t>přechodem mezi nejnižší vibrační hladinou S</a:t>
            </a:r>
            <a:r>
              <a:rPr lang="cs-CZ" altLang="cs-CZ" sz="2000" baseline="-25000" dirty="0"/>
              <a:t>1</a:t>
            </a:r>
            <a:r>
              <a:rPr lang="cs-CZ" altLang="cs-CZ" sz="2000" dirty="0"/>
              <a:t> a jednou z vibračních hladin S</a:t>
            </a:r>
            <a:r>
              <a:rPr lang="cs-CZ" altLang="cs-CZ" sz="2000" baseline="-25000" dirty="0"/>
              <a:t>0</a:t>
            </a:r>
          </a:p>
          <a:p>
            <a:pPr lvl="1"/>
            <a:r>
              <a:rPr lang="cs-CZ" altLang="cs-CZ" sz="2000" dirty="0" err="1"/>
              <a:t>spinově</a:t>
            </a:r>
            <a:r>
              <a:rPr lang="cs-CZ" altLang="cs-CZ" sz="2000" dirty="0"/>
              <a:t> povolený přechod. </a:t>
            </a:r>
            <a:r>
              <a:rPr lang="cs-CZ" altLang="cs-CZ" sz="2000" dirty="0">
                <a:latin typeface="+mj-lt"/>
              </a:rPr>
              <a:t>10</a:t>
            </a:r>
            <a:r>
              <a:rPr lang="cs-CZ" altLang="cs-CZ" sz="2000" baseline="30000" dirty="0">
                <a:latin typeface="+mj-lt"/>
              </a:rPr>
              <a:t>-8</a:t>
            </a:r>
            <a:r>
              <a:rPr lang="cs-CZ" altLang="cs-CZ" sz="2000" dirty="0">
                <a:latin typeface="+mj-lt"/>
              </a:rPr>
              <a:t> až 10</a:t>
            </a:r>
            <a:r>
              <a:rPr lang="cs-CZ" altLang="cs-CZ" sz="2000" baseline="30000" dirty="0">
                <a:latin typeface="+mj-lt"/>
              </a:rPr>
              <a:t>-5</a:t>
            </a:r>
            <a:r>
              <a:rPr lang="cs-CZ" altLang="cs-CZ" sz="2000" dirty="0">
                <a:latin typeface="+mj-lt"/>
              </a:rPr>
              <a:t> s</a:t>
            </a:r>
          </a:p>
          <a:p>
            <a:pPr lvl="1"/>
            <a:r>
              <a:rPr lang="cs-CZ" altLang="cs-CZ" sz="2000" dirty="0"/>
              <a:t>Obecně </a:t>
            </a:r>
            <a:r>
              <a:rPr lang="cs-CZ" altLang="cs-CZ" sz="2000" dirty="0">
                <a:sym typeface="Symbol" panose="05050102010706020507" pitchFamily="18" charset="2"/>
              </a:rPr>
              <a:t></a:t>
            </a:r>
            <a:r>
              <a:rPr lang="cs-CZ" altLang="cs-CZ" sz="2000" baseline="-25000" dirty="0">
                <a:sym typeface="Symbol" panose="05050102010706020507" pitchFamily="18" charset="2"/>
              </a:rPr>
              <a:t>a </a:t>
            </a:r>
            <a:r>
              <a:rPr lang="cs-CZ" altLang="cs-CZ" sz="2000" dirty="0">
                <a:sym typeface="Symbol" panose="05050102010706020507" pitchFamily="18" charset="2"/>
              </a:rPr>
              <a:t> </a:t>
            </a:r>
            <a:r>
              <a:rPr lang="cs-CZ" altLang="cs-CZ" sz="2000" baseline="-25000" dirty="0">
                <a:sym typeface="Symbol" panose="05050102010706020507" pitchFamily="18" charset="2"/>
              </a:rPr>
              <a:t>e</a:t>
            </a:r>
          </a:p>
          <a:p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7852E2A-416C-4209-98B4-ED6F7E273E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62" y="804707"/>
            <a:ext cx="5132408" cy="3928830"/>
          </a:xfrm>
          <a:prstGeom prst="rect">
            <a:avLst/>
          </a:prstGeom>
        </p:spPr>
      </p:pic>
      <p:pic>
        <p:nvPicPr>
          <p:cNvPr id="7" name="Picture 5" descr="animals-leidysjelly-slide1-web">
            <a:extLst>
              <a:ext uri="{FF2B5EF4-FFF2-40B4-BE49-F238E27FC236}">
                <a16:creationId xmlns:a16="http://schemas.microsoft.com/office/drawing/2014/main" id="{DDF88F00-36C7-4D95-B0AA-905D20A72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0" y="4836724"/>
            <a:ext cx="3207215" cy="177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QUARTZ%20alpha%20(low)ol">
            <a:extLst>
              <a:ext uri="{FF2B5EF4-FFF2-40B4-BE49-F238E27FC236}">
                <a16:creationId xmlns:a16="http://schemas.microsoft.com/office/drawing/2014/main" id="{B55A8456-72E4-4C56-B242-5D6EAE192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0"/>
          <a:stretch>
            <a:fillRect/>
          </a:stretch>
        </p:blipFill>
        <p:spPr bwMode="auto">
          <a:xfrm>
            <a:off x="1903848" y="4836724"/>
            <a:ext cx="1886736" cy="177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f-microscopy">
            <a:extLst>
              <a:ext uri="{FF2B5EF4-FFF2-40B4-BE49-F238E27FC236}">
                <a16:creationId xmlns:a16="http://schemas.microsoft.com/office/drawing/2014/main" id="{AE91E3EF-B60F-4575-8F90-0CACECAF3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39" y="4836724"/>
            <a:ext cx="2127043" cy="177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882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1570</TotalTime>
  <Words>3242</Words>
  <Application>Microsoft Office PowerPoint</Application>
  <PresentationFormat>Předvádění na obrazovce (4:3)</PresentationFormat>
  <Paragraphs>246</Paragraphs>
  <Slides>60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70" baseType="lpstr">
      <vt:lpstr>Arial</vt:lpstr>
      <vt:lpstr>Arial Unicode MS</vt:lpstr>
      <vt:lpstr>Arial,Bold</vt:lpstr>
      <vt:lpstr>Calibri</vt:lpstr>
      <vt:lpstr>Calibri Light</vt:lpstr>
      <vt:lpstr>Symbol</vt:lpstr>
      <vt:lpstr>Tahoma</vt:lpstr>
      <vt:lpstr>Tahoma,Bold</vt:lpstr>
      <vt:lpstr>Times New Roman</vt:lpstr>
      <vt:lpstr>Motiv Office</vt:lpstr>
      <vt:lpstr>Moderní instrumentální metody kolem nás </vt:lpstr>
      <vt:lpstr>Představené metody</vt:lpstr>
      <vt:lpstr>Kvantová soustava</vt:lpstr>
      <vt:lpstr>Energetické hladiny</vt:lpstr>
      <vt:lpstr>Shrnutí - kvantově mechanický model atomu </vt:lpstr>
      <vt:lpstr>Spektrální přechody</vt:lpstr>
      <vt:lpstr>Absorpce</vt:lpstr>
      <vt:lpstr>Spontánní emise</vt:lpstr>
      <vt:lpstr>Jablonského diagram</vt:lpstr>
      <vt:lpstr>TRLFS</vt:lpstr>
      <vt:lpstr>Princip</vt:lpstr>
      <vt:lpstr>TRLFS</vt:lpstr>
      <vt:lpstr>Prezentace aplikace PowerPoint</vt:lpstr>
      <vt:lpstr>Prezentace aplikace PowerPoint</vt:lpstr>
      <vt:lpstr>LIBS</vt:lpstr>
      <vt:lpstr>Mechanismus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Ramanův jev</vt:lpstr>
      <vt:lpstr>Ramanův rozptyl</vt:lpstr>
      <vt:lpstr>Ramanova spektroskopie</vt:lpstr>
      <vt:lpstr>Prezentace aplikace PowerPoint</vt:lpstr>
      <vt:lpstr>Prezentace aplikace PowerPoint</vt:lpstr>
      <vt:lpstr>Černý anděl na bizanském rukopisu 13.st?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Nukleární magnetická rezonance (NMR) </vt:lpstr>
      <vt:lpstr>Prezentace aplikace PowerPoint</vt:lpstr>
      <vt:lpstr>Princip</vt:lpstr>
      <vt:lpstr>Spinová precese nabyté částice</vt:lpstr>
      <vt:lpstr>Prezentace aplikace PowerPoint</vt:lpstr>
      <vt:lpstr>Prezentace aplikace PowerPoint</vt:lpstr>
      <vt:lpstr>Stínění (shielding, deshielding)</vt:lpstr>
      <vt:lpstr>Prezentace aplikace PowerPoint</vt:lpstr>
      <vt:lpstr>Určování struktury</vt:lpstr>
      <vt:lpstr>Prezentace aplikace PowerPoint</vt:lpstr>
      <vt:lpstr>Prezentace aplikace PowerPoint</vt:lpstr>
      <vt:lpstr>Zařízení</vt:lpstr>
      <vt:lpstr>Prezentace aplikace PowerPoint</vt:lpstr>
      <vt:lpstr>1.5 T vs 7 T</vt:lpstr>
      <vt:lpstr>Prezentace aplikace PowerPoint</vt:lpstr>
      <vt:lpstr>Konstrukce MRI </vt:lpstr>
      <vt:lpstr>Poziční kódování</vt:lpstr>
      <vt:lpstr>Prezentace aplikace PowerPoint</vt:lpstr>
      <vt:lpstr>Prezentace aplikace PowerPoint</vt:lpstr>
      <vt:lpstr>fMRI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instrumentální metody kolem nás </dc:title>
  <dc:creator>Zavadilova, Alena</dc:creator>
  <cp:lastModifiedBy>Zavadilova, Alena</cp:lastModifiedBy>
  <cp:revision>80</cp:revision>
  <dcterms:created xsi:type="dcterms:W3CDTF">2022-06-08T08:49:37Z</dcterms:created>
  <dcterms:modified xsi:type="dcterms:W3CDTF">2022-06-09T11:00:06Z</dcterms:modified>
</cp:coreProperties>
</file>